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0"/>
  </p:notesMasterIdLst>
  <p:sldIdLst>
    <p:sldId id="564" r:id="rId2"/>
    <p:sldId id="462" r:id="rId3"/>
    <p:sldId id="584" r:id="rId4"/>
    <p:sldId id="591" r:id="rId5"/>
    <p:sldId id="590" r:id="rId6"/>
    <p:sldId id="580" r:id="rId7"/>
    <p:sldId id="593" r:id="rId8"/>
    <p:sldId id="583" r:id="rId9"/>
  </p:sldIdLst>
  <p:sldSz cx="6858000" cy="9144000" type="screen4x3"/>
  <p:notesSz cx="6802438" cy="99345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0E3"/>
    <a:srgbClr val="009BAE"/>
    <a:srgbClr val="005570"/>
    <a:srgbClr val="218F26"/>
    <a:srgbClr val="97CAC5"/>
    <a:srgbClr val="A5FFFE"/>
    <a:srgbClr val="BDE3E7"/>
    <a:srgbClr val="6C2E9A"/>
    <a:srgbClr val="6A2D9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>
        <p:scale>
          <a:sx n="90" d="100"/>
          <a:sy n="90" d="100"/>
        </p:scale>
        <p:origin x="1236" y="-105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1000</c:v>
                </c:pt>
                <c:pt idx="1">
                  <c:v>950</c:v>
                </c:pt>
                <c:pt idx="2">
                  <c:v>950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107544"/>
        <c:axId val="163107936"/>
        <c:axId val="0"/>
      </c:bar3DChart>
      <c:catAx>
        <c:axId val="163107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107936"/>
        <c:crosses val="autoZero"/>
        <c:auto val="1"/>
        <c:lblAlgn val="ctr"/>
        <c:lblOffset val="100"/>
        <c:noMultiLvlLbl val="0"/>
      </c:catAx>
      <c:valAx>
        <c:axId val="163107936"/>
        <c:scaling>
          <c:orientation val="minMax"/>
        </c:scaling>
        <c:delete val="0"/>
        <c:axPos val="l"/>
        <c:majorGridlines>
          <c:spPr>
            <a:ln w="1905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1075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5550</c:v>
                </c:pt>
                <c:pt idx="1">
                  <c:v>5550</c:v>
                </c:pt>
                <c:pt idx="2">
                  <c:v>5747.5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058912"/>
        <c:axId val="205061656"/>
        <c:axId val="0"/>
      </c:bar3DChart>
      <c:catAx>
        <c:axId val="2050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5061656"/>
        <c:crosses val="autoZero"/>
        <c:auto val="1"/>
        <c:lblAlgn val="ctr"/>
        <c:lblOffset val="100"/>
        <c:noMultiLvlLbl val="0"/>
      </c:catAx>
      <c:valAx>
        <c:axId val="205061656"/>
        <c:scaling>
          <c:orientation val="minMax"/>
        </c:scaling>
        <c:delete val="0"/>
        <c:axPos val="l"/>
        <c:majorGridlines>
          <c:spPr>
            <a:ln w="1905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50589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3142" y="2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241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5" tIns="46159" rIns="92315" bIns="4615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18923"/>
            <a:ext cx="5441950" cy="4470559"/>
          </a:xfrm>
          <a:prstGeom prst="rect">
            <a:avLst/>
          </a:prstGeom>
        </p:spPr>
        <p:txBody>
          <a:bodyPr vert="horz" lIns="92315" tIns="46159" rIns="92315" bIns="4615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6123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3142" y="9436123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mailto:gzimo@gov-murm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1129511" y="3871164"/>
            <a:ext cx="5728489" cy="21409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260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</a:t>
            </a: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жилищная инспекция </a:t>
            </a: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Мурманской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82" y="2225203"/>
            <a:ext cx="888230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7611" y="666023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zhi.gov-murman.ru/files/2_864483c4c9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16" y="219513"/>
            <a:ext cx="3451138" cy="23522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00174" y="2599545"/>
            <a:ext cx="528641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Государственная жилищная инспекция Мурманской области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является уполномоченным исполнительным органом государственной власти Мурманской области, осуществляющим государственный жилищный надзор на территории Мурманской области. 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Основными задачами Государственной жилищной инспекции Мурманской области являются: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предупреждение, выявление и пресечение нарушений органами государственной власти, органами местного самоуправления, а также юридическими лицами, индивидуальными предпринимателями и гражданами требований, установленных жилищным законодательством, законодательством Российской Федерации, посредством организации и проведения проверок указанных органов и лиц, принятия мер по пресечению и (или) устранению выявленных нарушений;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систематическое наблюдение за исполнением обязательных требований, анализ и прогнозирование состояния исполнения обязательных требований при осуществлении органами государственной власти, органами местного самоуправления, юридическими лицами, индивидуальными предпринимателями и гражданами своей деятельности.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36" y="7975611"/>
            <a:ext cx="5429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Начальник Государственной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жилищной инспекции Мурманской области –  Главный государственный жилищный инспектор Мурманской области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Кузнецова Алена Александровна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864" y="899592"/>
            <a:ext cx="396044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жилищной инспекции Мурманской области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жилищный инспектор Мурманской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552" y="2322909"/>
            <a:ext cx="2056472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601" y="2322909"/>
            <a:ext cx="2048767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144" y="5148064"/>
            <a:ext cx="204226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ремонта жилищного фонда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792" y="6211341"/>
            <a:ext cx="205647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за соблюдением порядка расчета платы за ЖКУ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792" y="4932040"/>
            <a:ext cx="207170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Нормативно-аналитический отдел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100" y="7740352"/>
            <a:ext cx="304115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планирования, финансового учета и кадрового обеспечения            (2 ГГС, 1 ТП)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3320" y="3905925"/>
            <a:ext cx="207170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лицензирования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ГГС, 1ТП)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107" y="3995936"/>
            <a:ext cx="204226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Инспекторский отдел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 стрелкой 76"/>
          <p:cNvCxnSpPr>
            <a:stCxn id="11" idx="2"/>
            <a:endCxn id="13" idx="0"/>
          </p:cNvCxnSpPr>
          <p:nvPr/>
        </p:nvCxnSpPr>
        <p:spPr>
          <a:xfrm flipH="1">
            <a:off x="2616788" y="1853699"/>
            <a:ext cx="1568296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2"/>
            <a:endCxn id="14" idx="0"/>
          </p:cNvCxnSpPr>
          <p:nvPr/>
        </p:nvCxnSpPr>
        <p:spPr>
          <a:xfrm>
            <a:off x="4185084" y="1853699"/>
            <a:ext cx="1531901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1" idx="2"/>
            <a:endCxn id="18" idx="0"/>
          </p:cNvCxnSpPr>
          <p:nvPr/>
        </p:nvCxnSpPr>
        <p:spPr>
          <a:xfrm>
            <a:off x="4185084" y="1853699"/>
            <a:ext cx="27594" cy="588665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933056" y="2880000"/>
            <a:ext cx="0" cy="414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437112" y="2880000"/>
            <a:ext cx="0" cy="306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437112" y="449999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09056" y="702027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37144" y="594015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09056" y="4427984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609056" y="558011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37112" y="2880000"/>
            <a:ext cx="252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5024" y="2880000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7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84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258952"/>
              </p:ext>
            </p:extLst>
          </p:nvPr>
        </p:nvGraphicFramePr>
        <p:xfrm>
          <a:off x="1500175" y="3428992"/>
          <a:ext cx="5214973" cy="4719364"/>
        </p:xfrm>
        <a:graphic>
          <a:graphicData uri="http://schemas.openxmlformats.org/drawingml/2006/table">
            <a:tbl>
              <a:tblPr/>
              <a:tblGrid>
                <a:gridCol w="1357323"/>
                <a:gridCol w="642942"/>
                <a:gridCol w="748167"/>
                <a:gridCol w="563781"/>
                <a:gridCol w="1008266"/>
                <a:gridCol w="894494"/>
              </a:tblGrid>
              <a:tr h="4256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показателей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Годы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Темп роста показателей 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году, %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Темп роста показателей 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году, %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20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1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Количество проведенных проверок,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2600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361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714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91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115,0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270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Площадь жилищного фонда, обследуемого в процессе проведения проверки, тыс.кв.м.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28 300,4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27 327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12046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97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44,1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54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Количество выявленных нарушений,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4 953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3 341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4751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142,2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27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Количество выданных предписаний,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1 954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1352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1333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98,0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4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71612" y="857224"/>
            <a:ext cx="52149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2016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в Государственную жилищную инспекцию Мурманской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поступило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13898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обращения граждан.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Наибольшее количество поступило из г. Мурманска –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9575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гораздо меньше из других населённых пунктов Мурманской области, например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Апатиты –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449;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г.п. Кандалакша –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444;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ЗАТО г. Североморск –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807;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Мончегорск –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209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500174" y="3000364"/>
            <a:ext cx="5286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проведенной работы за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-201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годы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60169" y="3660168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51" y="857224"/>
            <a:ext cx="48577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Подпрограмма «обеспечение осуществления государственного контроля (надзора) в жилищно-коммунальной сфере»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государственной программы мурманской области «обеспечение комфортной среды проживания населения региона»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ель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усиление государственного контроля (надзора) в жилищно-коммунальной сфере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осуществление регионального государственного жилищного надзора, лицензионного контроля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785926" y="3286116"/>
            <a:ext cx="4714908" cy="2714644"/>
            <a:chOff x="2000240" y="2928926"/>
            <a:chExt cx="4301568" cy="2214578"/>
          </a:xfrm>
          <a:solidFill>
            <a:schemeClr val="bg2">
              <a:lumMod val="90000"/>
            </a:schemeClr>
          </a:solidFill>
        </p:grpSpPr>
        <p:grpSp>
          <p:nvGrpSpPr>
            <p:cNvPr id="37" name="Группа 36"/>
            <p:cNvGrpSpPr/>
            <p:nvPr/>
          </p:nvGrpSpPr>
          <p:grpSpPr>
            <a:xfrm>
              <a:off x="2001663" y="3202019"/>
              <a:ext cx="4297007" cy="1941485"/>
              <a:chOff x="2001663" y="3202019"/>
              <a:chExt cx="4297007" cy="1941485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2001663" y="3202019"/>
                <a:ext cx="1899063" cy="298412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11444" y="3202019"/>
                <a:ext cx="2387226" cy="29841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Тысяч рублей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2001663" y="3492180"/>
                <a:ext cx="4297007" cy="1651324"/>
                <a:chOff x="2001663" y="3660802"/>
                <a:chExt cx="4297007" cy="1651324"/>
              </a:xfrm>
              <a:grpFill/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2001663" y="367099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911444" y="366080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33534,7</a:t>
                  </a:r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2001663" y="390548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2015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3911444" y="389529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39022,4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2001663" y="413997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2016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911444" y="412978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44949,9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1663" y="437446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911444" y="436427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45146,0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001663" y="460895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911444" y="459876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45146,0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01663" y="484344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911444" y="483325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45146,0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2001663" y="507793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911444" y="506774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45146,0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000240" y="2928926"/>
              <a:ext cx="4301568" cy="27309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финансирования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43050" y="142844"/>
            <a:ext cx="5214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ДЕЯТЕЛЬНОСТИ ГОСУДАРСТВЕННОЙ ЖИЛИЩНОЙ ИНСПЕКЦИИ МУРМАНСКОЙ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232000" y="2224800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340000" y="2643174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14279" y="6143636"/>
            <a:ext cx="2957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Исполнение бюджета 2015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512000" y="6643702"/>
            <a:ext cx="5236426" cy="1643074"/>
            <a:chOff x="1512000" y="6643702"/>
            <a:chExt cx="5236426" cy="164307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12000" y="720000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12000" y="774594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Внепрограммная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512000" y="6643702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132000" y="6643702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Предусмотрено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428000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Фактически исполнено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596426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Процент исполнения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132000" y="7200848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44887</a:t>
              </a:r>
              <a:r>
                <a:rPr lang="en-US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,5</a:t>
              </a:r>
              <a:endPara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32000" y="7745940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62,4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4428000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44410,2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428000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62,4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596426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98,9</a:t>
              </a:r>
              <a:r>
                <a:rPr lang="en-US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596426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8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047601333"/>
              </p:ext>
            </p:extLst>
          </p:nvPr>
        </p:nvGraphicFramePr>
        <p:xfrm>
          <a:off x="1733605" y="1679891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8716" y="498542"/>
            <a:ext cx="47863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Государственная пошлина за действия уполномоченных органов субъектов РФ, связанные с лицензированием предпринимательской деятельности по управлению многоквартирными домами, зачисление доходов в областной бюджет Мурманской области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01680" y="4981477"/>
            <a:ext cx="478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Прочие поступления от денежных взысканий (административные штрафы за нарушение жилищного законодательства), зачисляемые в городской округ – в бюджет муниципального образования город Мурманск</a:t>
            </a: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255252942"/>
              </p:ext>
            </p:extLst>
          </p:nvPr>
        </p:nvGraphicFramePr>
        <p:xfrm>
          <a:off x="1870077" y="5785784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655542" y="8438849"/>
            <a:ext cx="5214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 составило 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98,6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43050" y="4302875"/>
            <a:ext cx="5214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 составило 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104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31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262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11566" y="291015"/>
            <a:ext cx="47810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Координация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деятельности органов муниципального жилищного контроля.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проверок органов местного самоуправления при выявлении нарушений направляются в Инспекцию для привлечения к административной ответственности. 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83199"/>
              </p:ext>
            </p:extLst>
          </p:nvPr>
        </p:nvGraphicFramePr>
        <p:xfrm>
          <a:off x="1633754" y="2936828"/>
          <a:ext cx="4740109" cy="3116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4415"/>
                <a:gridCol w="1126895"/>
                <a:gridCol w="1368152"/>
                <a:gridCol w="1000647"/>
              </a:tblGrid>
              <a:tr h="72047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материалов,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направленных в ГЖИ 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постановлений о привлечении к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ответственности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сумма штрафных санкций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5887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г. Мурманск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444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5887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г. Апатиты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244 тыс. руб.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5887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Ковдорский район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40 тыс. руб.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5887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г. Оленегорск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44 тыс. руб.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4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72877" y="1845151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жилищной инспекцией Мурманской области</a:t>
            </a:r>
            <a:endParaRPr lang="ru-RU" sz="2000" b="1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99130" y="3347864"/>
            <a:ext cx="5418498" cy="154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Карла Маркса,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48-65-44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gzimo@gov-murman.ru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822" y="5029016"/>
            <a:ext cx="5418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14:00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31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55691</TotalTime>
  <Words>718</Words>
  <Application>Microsoft Office PowerPoint</Application>
  <PresentationFormat>Экран (4:3)</PresentationFormat>
  <Paragraphs>163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Юрченко А.А.</cp:lastModifiedBy>
  <cp:revision>4235</cp:revision>
  <cp:lastPrinted>2014-12-25T06:30:01Z</cp:lastPrinted>
  <dcterms:created xsi:type="dcterms:W3CDTF">2013-06-27T09:24:07Z</dcterms:created>
  <dcterms:modified xsi:type="dcterms:W3CDTF">2017-01-18T14:41:42Z</dcterms:modified>
</cp:coreProperties>
</file>