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sldIdLst>
    <p:sldId id="564" r:id="rId2"/>
    <p:sldId id="462" r:id="rId3"/>
    <p:sldId id="584" r:id="rId4"/>
    <p:sldId id="591" r:id="rId5"/>
    <p:sldId id="590" r:id="rId6"/>
    <p:sldId id="580" r:id="rId7"/>
    <p:sldId id="593" r:id="rId8"/>
    <p:sldId id="583" r:id="rId9"/>
  </p:sldIdLst>
  <p:sldSz cx="6858000" cy="9144000" type="screen4x3"/>
  <p:notesSz cx="6802438" cy="9934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>
        <p:scale>
          <a:sx n="80" d="100"/>
          <a:sy n="80" d="100"/>
        </p:scale>
        <p:origin x="-2131" y="1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1100</c:v>
                </c:pt>
                <c:pt idx="1">
                  <c:v>1100</c:v>
                </c:pt>
                <c:pt idx="2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86048"/>
        <c:axId val="28935296"/>
      </c:barChart>
      <c:catAx>
        <c:axId val="2878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35296"/>
        <c:crosses val="autoZero"/>
        <c:auto val="1"/>
        <c:lblAlgn val="ctr"/>
        <c:lblOffset val="100"/>
        <c:noMultiLvlLbl val="0"/>
      </c:catAx>
      <c:valAx>
        <c:axId val="28935296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86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5938.5</c:v>
                </c:pt>
                <c:pt idx="1">
                  <c:v>6000</c:v>
                </c:pt>
                <c:pt idx="2">
                  <c:v>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43488"/>
        <c:axId val="28945024"/>
      </c:barChart>
      <c:catAx>
        <c:axId val="289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45024"/>
        <c:crosses val="autoZero"/>
        <c:auto val="1"/>
        <c:lblAlgn val="ctr"/>
        <c:lblOffset val="100"/>
        <c:noMultiLvlLbl val="0"/>
      </c:catAx>
      <c:valAx>
        <c:axId val="28945024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434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314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24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5" tIns="46159" rIns="92315" bIns="461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2315" tIns="46159" rIns="92315" bIns="461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2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жилищная инспекция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1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2016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0174" y="2599545"/>
            <a:ext cx="5286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Государственная жилищная инспекция Мурманской области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уполномоченным исполнительным органом государственной власти Мурманской области, осуществляющим государственный жилищный надзор на территории Мурманской области.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Основными задачами Государственной жилищной инспекции Мурманской области являются: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предупреждение,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систематическое 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975611"/>
            <a:ext cx="542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Государственной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жилищной инспекции Мурманской области –  Главный государственный жилищный инспектор Мурманской области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75" y="3428992"/>
          <a:ext cx="5214973" cy="4719364"/>
        </p:xfrm>
        <a:graphic>
          <a:graphicData uri="http://schemas.openxmlformats.org/drawingml/2006/table">
            <a:tbl>
              <a:tblPr/>
              <a:tblGrid>
                <a:gridCol w="1357323"/>
                <a:gridCol w="642942"/>
                <a:gridCol w="748167"/>
                <a:gridCol w="563781"/>
                <a:gridCol w="1008266"/>
                <a:gridCol w="894494"/>
              </a:tblGrid>
              <a:tr h="425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2014 к 2013 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Темп роста показателей в 2015 к 2014 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2013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2014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2015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2319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2600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2361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112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7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Площадь жилищного фонда, обследуемого в процессе проведения проверки, тыс.кв.м.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27 025,4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28 300,4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27 327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105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7 320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4 953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3 341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1 718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1 954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1352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114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1612" y="857224"/>
            <a:ext cx="5214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2015 году в Государственную жилищную инспекцию Мурманской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10462 обращения граждан.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Наибольшее количество поступило из г. Мурманска – 5694, гораздо меньше из других населённых пунктов Мурманской области, например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Апатиты – 315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г.п. Кандалакша – 299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 г. Североморск – 204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Мончегорск – 171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00174" y="3000364"/>
            <a:ext cx="5286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за 2013-2015 годы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1" y="857224"/>
            <a:ext cx="4857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«обеспечение осуществления государственного контроля (надзора) в жилищно-коммунальной сфере»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государственной программы мурманской области «обеспечение комфортной среды проживания населения региона»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26" y="3286116"/>
            <a:ext cx="4714908" cy="2714644"/>
            <a:chOff x="2000240" y="2928926"/>
            <a:chExt cx="4301568" cy="2214578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41485"/>
              <a:chOff x="2001663" y="3202019"/>
              <a:chExt cx="4297007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92180"/>
                <a:ext cx="4297007" cy="1651324"/>
                <a:chOff x="2001663" y="3660802"/>
                <a:chExt cx="4297007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42074,3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41896,8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1663" y="460895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911444" y="459876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41842,1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41842,1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41842,1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928926"/>
              <a:ext cx="4301568" cy="2730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ГОСУДАРСТВЕННОЙ ЖИЛИЩНОЙ ИНСПЕКЦИИ МУРМАНСКОЙ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32000" y="2224800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340000" y="2643174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14279" y="6143636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2015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39 022,4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32000" y="7745940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545,3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38 618,9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545,3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98,98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/>
        </p:nvGraphicFramePr>
        <p:xfrm>
          <a:off x="1714488" y="1785918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4488" y="57147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512" y="4475149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857340" y="5429256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43074" y="8286776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2015 году составило 108,51%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62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1566" y="291015"/>
            <a:ext cx="47810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 органов муниципального жилищного контроля.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проверок органов местного самоуправления при выявлении нарушений направляются в Инспекцию для привлечения к административной ответственности. 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02626"/>
              </p:ext>
            </p:extLst>
          </p:nvPr>
        </p:nvGraphicFramePr>
        <p:xfrm>
          <a:off x="1633754" y="2936828"/>
          <a:ext cx="4740109" cy="311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4415"/>
                <a:gridCol w="1126895"/>
                <a:gridCol w="1368152"/>
                <a:gridCol w="1000647"/>
              </a:tblGrid>
              <a:tr h="7204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материалов,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направленных в ГЖИ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постановлений о привлечении к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ответственности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сумма штрафных санкций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 Мурманск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5,5 млн.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 Апатиты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244 тыс.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Ковдорский район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 тыс.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58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 Оленегорск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 тыс. руб.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Софьи Перовской, д. 25/26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47-67-59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55665</TotalTime>
  <Words>691</Words>
  <Application>Microsoft Office PowerPoint</Application>
  <PresentationFormat>Экран (4:3)</PresentationFormat>
  <Paragraphs>161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4231</cp:revision>
  <cp:lastPrinted>2014-12-25T06:30:01Z</cp:lastPrinted>
  <dcterms:created xsi:type="dcterms:W3CDTF">2013-06-27T09:24:07Z</dcterms:created>
  <dcterms:modified xsi:type="dcterms:W3CDTF">2016-02-15T14:02:13Z</dcterms:modified>
</cp:coreProperties>
</file>