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9"/>
  </p:notesMasterIdLst>
  <p:sldIdLst>
    <p:sldId id="564" r:id="rId2"/>
    <p:sldId id="462" r:id="rId3"/>
    <p:sldId id="584" r:id="rId4"/>
    <p:sldId id="591" r:id="rId5"/>
    <p:sldId id="590" r:id="rId6"/>
    <p:sldId id="580" r:id="rId7"/>
    <p:sldId id="583" r:id="rId8"/>
  </p:sldIdLst>
  <p:sldSz cx="6858000" cy="9144000" type="screen4x3"/>
  <p:notesSz cx="6802438" cy="9934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56" d="100"/>
          <a:sy n="56" d="100"/>
        </p:scale>
        <p:origin x="2058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950</c:v>
                </c:pt>
                <c:pt idx="2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186912"/>
        <c:axId val="177187304"/>
        <c:axId val="0"/>
      </c:bar3DChart>
      <c:catAx>
        <c:axId val="1771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7304"/>
        <c:crosses val="autoZero"/>
        <c:auto val="1"/>
        <c:lblAlgn val="ctr"/>
        <c:lblOffset val="100"/>
        <c:noMultiLvlLbl val="0"/>
      </c:catAx>
      <c:valAx>
        <c:axId val="177187304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6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5550</c:v>
                </c:pt>
                <c:pt idx="1">
                  <c:v>5550</c:v>
                </c:pt>
                <c:pt idx="2">
                  <c:v>5747.5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188088"/>
        <c:axId val="177188480"/>
        <c:axId val="0"/>
      </c:bar3DChart>
      <c:catAx>
        <c:axId val="17718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8480"/>
        <c:crosses val="autoZero"/>
        <c:auto val="1"/>
        <c:lblAlgn val="ctr"/>
        <c:lblOffset val="100"/>
        <c:noMultiLvlLbl val="0"/>
      </c:catAx>
      <c:valAx>
        <c:axId val="177188480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8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3142" y="2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24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5" tIns="46159" rIns="92315" bIns="461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2315" tIns="46159" rIns="92315" bIns="461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2" cy="496729"/>
          </a:xfrm>
          <a:prstGeom prst="rect">
            <a:avLst/>
          </a:prstGeom>
        </p:spPr>
        <p:txBody>
          <a:bodyPr vert="horz" lIns="92315" tIns="46159" rIns="92315" bIns="46159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инспекция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3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2017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58952"/>
              </p:ext>
            </p:extLst>
          </p:nvPr>
        </p:nvGraphicFramePr>
        <p:xfrm>
          <a:off x="1500175" y="3428992"/>
          <a:ext cx="5214973" cy="4719364"/>
        </p:xfrm>
        <a:graphic>
          <a:graphicData uri="http://schemas.openxmlformats.org/drawingml/2006/table">
            <a:tbl>
              <a:tblPr/>
              <a:tblGrid>
                <a:gridCol w="1357323"/>
                <a:gridCol w="642942"/>
                <a:gridCol w="748167"/>
                <a:gridCol w="563781"/>
                <a:gridCol w="1008266"/>
                <a:gridCol w="894494"/>
              </a:tblGrid>
              <a:tr h="42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714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115,0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Площадь жилищного фонда, обследуемого в процессе проведения проверки, тыс.кв.м.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28 300,4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27 327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12046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4 953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1 954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12" y="749502"/>
            <a:ext cx="5214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 квартале 2017 года в Государственную жилищную инспекцию Мурманской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поступило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4126 обращений граждан.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количество поступило из г. Мурманска – 2985, гораздо меньше из других населённых пунктов Мурманской области,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Апатиты – 131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Кандалакша – 47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г. Североморск – 123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Мончегорск – 61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Кировск - 93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00174" y="3000364"/>
            <a:ext cx="5286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за 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45146,0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604447" y="6203500"/>
            <a:ext cx="506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1 квартал 2017 года, тыс.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45146,0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32000" y="7745940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10709,2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23,7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47601333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55252942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10394" y="8438849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кв. 2017 года от годового объема составило 16,8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кв. 2017 года от годового объема составило 27,9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55712</TotalTime>
  <Words>656</Words>
  <Application>Microsoft Office PowerPoint</Application>
  <PresentationFormat>Экран (4:3)</PresentationFormat>
  <Paragraphs>139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4237</cp:revision>
  <cp:lastPrinted>2014-12-25T06:30:01Z</cp:lastPrinted>
  <dcterms:created xsi:type="dcterms:W3CDTF">2013-06-27T09:24:07Z</dcterms:created>
  <dcterms:modified xsi:type="dcterms:W3CDTF">2017-10-04T16:08:08Z</dcterms:modified>
</cp:coreProperties>
</file>