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9"/>
  </p:notesMasterIdLst>
  <p:handoutMasterIdLst>
    <p:handoutMasterId r:id="rId10"/>
  </p:handoutMasterIdLst>
  <p:sldIdLst>
    <p:sldId id="564" r:id="rId2"/>
    <p:sldId id="462" r:id="rId3"/>
    <p:sldId id="584" r:id="rId4"/>
    <p:sldId id="591" r:id="rId5"/>
    <p:sldId id="590" r:id="rId6"/>
    <p:sldId id="580" r:id="rId7"/>
    <p:sldId id="583" r:id="rId8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67" d="100"/>
          <a:sy n="67" d="100"/>
        </p:scale>
        <p:origin x="2232" y="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1080</c:v>
                </c:pt>
                <c:pt idx="2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05352"/>
        <c:axId val="154205736"/>
        <c:axId val="0"/>
      </c:bar3DChart>
      <c:catAx>
        <c:axId val="15420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05736"/>
        <c:crosses val="autoZero"/>
        <c:auto val="1"/>
        <c:lblAlgn val="ctr"/>
        <c:lblOffset val="100"/>
        <c:noMultiLvlLbl val="0"/>
      </c:catAx>
      <c:valAx>
        <c:axId val="154205736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05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5550</c:v>
                </c:pt>
                <c:pt idx="1">
                  <c:v>6000</c:v>
                </c:pt>
                <c:pt idx="2">
                  <c:v>5747.5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02280"/>
        <c:axId val="155006760"/>
        <c:axId val="0"/>
      </c:bar3DChart>
      <c:catAx>
        <c:axId val="1550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006760"/>
        <c:crosses val="autoZero"/>
        <c:auto val="1"/>
        <c:lblAlgn val="ctr"/>
        <c:lblOffset val="100"/>
        <c:noMultiLvlLbl val="0"/>
      </c:catAx>
      <c:valAx>
        <c:axId val="155006760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002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2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инспекция </a:t>
            </a: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5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2017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58952"/>
              </p:ext>
            </p:extLst>
          </p:nvPr>
        </p:nvGraphicFramePr>
        <p:xfrm>
          <a:off x="1500175" y="3428992"/>
          <a:ext cx="5214973" cy="4719364"/>
        </p:xfrm>
        <a:graphic>
          <a:graphicData uri="http://schemas.openxmlformats.org/drawingml/2006/table">
            <a:tbl>
              <a:tblPr/>
              <a:tblGrid>
                <a:gridCol w="1357323"/>
                <a:gridCol w="642942"/>
                <a:gridCol w="748167"/>
                <a:gridCol w="563781"/>
                <a:gridCol w="1008266"/>
                <a:gridCol w="894494"/>
              </a:tblGrid>
              <a:tr h="42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2600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714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115,0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70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Площадь жилищного фонда, обследуемого в процессе проведения проверки, тыс.кв.м.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28 300,4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27 327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12046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4 953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1 954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12" y="749502"/>
            <a:ext cx="5214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месяцев 2017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в Государственную жилищную инспекцию Мурманской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поступило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10 426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обращений граждан.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Наибольшее количество поступило из г. Мурманска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7536,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гораздо меньше из других населённых пунктов Мурманской области,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Апатиты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Кандалакша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г. Североморск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Мончегорск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180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Кировск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00174" y="3000364"/>
            <a:ext cx="5286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за 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45185,0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</a:t>
                  </a:r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85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451</a:t>
                  </a:r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85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51137" y="6203500"/>
            <a:ext cx="529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за 9 месяцев 2017 года,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47483,8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32000" y="7745940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167,0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33555,2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167,0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74,5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275736552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05384454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196752" y="8244408"/>
            <a:ext cx="5214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9 месяцев 2017 года от годового объема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составило 85,10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9 месяцев 2017 года от годового объема составило 85,26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55717</TotalTime>
  <Words>661</Words>
  <Application>Microsoft Office PowerPoint</Application>
  <PresentationFormat>Экран (4:3)</PresentationFormat>
  <Paragraphs>140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4241</cp:revision>
  <cp:lastPrinted>2018-01-17T14:41:51Z</cp:lastPrinted>
  <dcterms:created xsi:type="dcterms:W3CDTF">2013-06-27T09:24:07Z</dcterms:created>
  <dcterms:modified xsi:type="dcterms:W3CDTF">2018-01-17T14:48:40Z</dcterms:modified>
</cp:coreProperties>
</file>