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3"/>
    <a:srgbClr val="009BAE"/>
    <a:srgbClr val="005570"/>
    <a:srgbClr val="218F26"/>
    <a:srgbClr val="97CAC5"/>
    <a:srgbClr val="A5FFFE"/>
    <a:srgbClr val="BDE3E7"/>
    <a:srgbClr val="6C2E9A"/>
    <a:srgbClr val="6A2D9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3441" autoAdjust="0"/>
  </p:normalViewPr>
  <p:slideViewPr>
    <p:cSldViewPr>
      <p:cViewPr varScale="1">
        <p:scale>
          <a:sx n="56" d="100"/>
          <a:sy n="56" d="100"/>
        </p:scale>
        <p:origin x="2058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1080</c:v>
                </c:pt>
                <c:pt idx="1">
                  <c:v>750</c:v>
                </c:pt>
                <c:pt idx="2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83392120"/>
        <c:axId val="83206472"/>
        <c:axId val="0"/>
      </c:bar3DChart>
      <c:catAx>
        <c:axId val="8339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206472"/>
        <c:crosses val="autoZero"/>
        <c:auto val="1"/>
        <c:lblAlgn val="ctr"/>
        <c:lblOffset val="100"/>
        <c:noMultiLvlLbl val="0"/>
      </c:catAx>
      <c:valAx>
        <c:axId val="8320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39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862390164498287"/>
          <c:y val="6.0818287775487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6000</c:v>
                </c:pt>
                <c:pt idx="1">
                  <c:v>5600</c:v>
                </c:pt>
                <c:pt idx="2">
                  <c:v>5600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350872"/>
        <c:axId val="152771864"/>
        <c:axId val="0"/>
      </c:bar3DChart>
      <c:catAx>
        <c:axId val="8335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52771864"/>
        <c:crosses val="autoZero"/>
        <c:auto val="1"/>
        <c:lblAlgn val="ctr"/>
        <c:lblOffset val="100"/>
        <c:noMultiLvlLbl val="0"/>
      </c:catAx>
      <c:valAx>
        <c:axId val="152771864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8335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за 1 квартал 2018 года и плановые назначения на 2019-2020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2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2018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Начальник Государственной жилищной инспекции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7077"/>
              </p:ext>
            </p:extLst>
          </p:nvPr>
        </p:nvGraphicFramePr>
        <p:xfrm>
          <a:off x="1484785" y="4572000"/>
          <a:ext cx="5040559" cy="4206240"/>
        </p:xfrm>
        <a:graphic>
          <a:graphicData uri="http://schemas.openxmlformats.org/drawingml/2006/table">
            <a:tbl>
              <a:tblPr/>
              <a:tblGrid>
                <a:gridCol w="1446718"/>
                <a:gridCol w="626397"/>
                <a:gridCol w="583396"/>
                <a:gridCol w="544926"/>
                <a:gridCol w="974544"/>
                <a:gridCol w="864578"/>
              </a:tblGrid>
              <a:tr h="2761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Годы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2016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2015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2017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2016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81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проведенных проверок,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2361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2712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2032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114,9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33,46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544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Доля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управляющих компаний, зарегистрированных в ГИС ЖКХ от общего количества компаний, имеющих дома в управлении, подлежащих регистрации, 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96,43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104,0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14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выявленных нарушений,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3 341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4751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1928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142,2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14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выданных предписаний,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1352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133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955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39,9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32050" y="539552"/>
            <a:ext cx="541805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 квартал 2018 года в соответствии со своими функциями Государственная жилищная инспекция Мурманской области в отношении юридических лиц провела 552 внеплановые проверки, в том числе 177 проверок проведено по контролю за выполнением ранее выданных предписаний, 552 проверки проведены по фактам нарушения прав потребителей при поступлении обращений граждан, права которых нарушены.</a:t>
            </a:r>
          </a:p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Общее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количество юридических лиц, в отношении которых выявлены правонарушения, составило 186. В ходе проверок выявлено 378 нарушений, из которых 319 нарушения обязательных требований законодательства, 59 нарушений по невыполнению предписаний.</a:t>
            </a:r>
          </a:p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Общее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количество проведенных проверок, по которым возбуждены дела об административных правонарушениях составило 106. По 35 делам вынесены административные наказания, из них в виде административного штрафа по 22 делам. При этом на должностных лиц наложено 15 штрафов на сумму 52,5 тыс. рублей, на юридических лиц 8 штрафов на сумму 350 тыс. рублей.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Общая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сумма штрафов составила 8044,0 тыс. рублей, из них уплачено в 2018 году 402,5 тыс. рублей.</a:t>
            </a:r>
          </a:p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Общее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752. Количество юридических лиц, в отношении которых проведены плановые, внеплановые проверки составило 352.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309568" y="4264223"/>
            <a:ext cx="5391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 по годам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2321" y="666064"/>
            <a:ext cx="49585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Государственная программа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572660" y="3207288"/>
            <a:ext cx="5019065" cy="3025286"/>
            <a:chOff x="1989811" y="2842402"/>
            <a:chExt cx="4311997" cy="2301102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1989811" y="3202019"/>
              <a:ext cx="4308859" cy="1941485"/>
              <a:chOff x="1989811" y="3202019"/>
              <a:chExt cx="4308859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Тысяч рублей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1989811" y="3492180"/>
                <a:ext cx="4308859" cy="1651324"/>
                <a:chOff x="1989811" y="3660802"/>
                <a:chExt cx="4308859" cy="1651324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6080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33534,7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9529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39022,4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44949,9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47650,8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989811" y="459962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4618288"/>
                  <a:ext cx="2408624" cy="224860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47378,5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49230,4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51148,3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42402"/>
              <a:ext cx="4301568" cy="35961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 подпрограммы по годам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70373" y="226077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51137" y="6203500"/>
            <a:ext cx="5446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Исполнение бюджета за 1 квартал 2018 год,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47378,5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11269,8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23,8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82731382"/>
              </p:ext>
            </p:extLst>
          </p:nvPr>
        </p:nvGraphicFramePr>
        <p:xfrm>
          <a:off x="1733605" y="1679891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845771329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196752" y="8244408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1 квартал 2018 года от годового объема составило 35,18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43050" y="4302875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1 квартал 2018 года от годового объема составило 36,67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56382</TotalTime>
  <Words>843</Words>
  <Application>Microsoft Office PowerPoint</Application>
  <PresentationFormat>Экран (4:3)</PresentationFormat>
  <Paragraphs>154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Юрченко А.А.</cp:lastModifiedBy>
  <cp:revision>4282</cp:revision>
  <cp:lastPrinted>2018-04-27T08:20:50Z</cp:lastPrinted>
  <dcterms:created xsi:type="dcterms:W3CDTF">2013-06-27T09:24:07Z</dcterms:created>
  <dcterms:modified xsi:type="dcterms:W3CDTF">2018-04-27T10:14:35Z</dcterms:modified>
</cp:coreProperties>
</file>