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0"/>
  </p:notesMasterIdLst>
  <p:handoutMasterIdLst>
    <p:handoutMasterId r:id="rId11"/>
  </p:handoutMasterIdLst>
  <p:sldIdLst>
    <p:sldId id="564" r:id="rId2"/>
    <p:sldId id="592" r:id="rId3"/>
    <p:sldId id="462" r:id="rId4"/>
    <p:sldId id="584" r:id="rId5"/>
    <p:sldId id="591" r:id="rId6"/>
    <p:sldId id="590" r:id="rId7"/>
    <p:sldId id="580" r:id="rId8"/>
    <p:sldId id="583" r:id="rId9"/>
  </p:sldIdLst>
  <p:sldSz cx="6858000" cy="9144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AC5"/>
    <a:srgbClr val="BDE3E7"/>
    <a:srgbClr val="FCF8DE"/>
    <a:srgbClr val="D9E0E3"/>
    <a:srgbClr val="009BAE"/>
    <a:srgbClr val="FFFFFF"/>
    <a:srgbClr val="C5C5C5"/>
    <a:srgbClr val="A5FFFE"/>
    <a:srgbClr val="005570"/>
    <a:srgbClr val="218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3441" autoAdjust="0"/>
  </p:normalViewPr>
  <p:slideViewPr>
    <p:cSldViewPr>
      <p:cViewPr varScale="1">
        <p:scale>
          <a:sx n="82" d="100"/>
          <a:sy n="82" d="100"/>
        </p:scale>
        <p:origin x="-2508" y="-14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28788701801946E-2"/>
          <c:y val="1.8871029019827401E-2"/>
          <c:w val="0.91787212293105458"/>
          <c:h val="0.7652401941320474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356076295416368E-2"/>
                  <c:y val="-6.330759884982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93A-493A-AAE6-6A70BE51DF7F}"/>
                </c:ext>
              </c:extLst>
            </c:dLbl>
            <c:dLbl>
              <c:idx val="1"/>
              <c:layout>
                <c:manualLayout>
                  <c:x val="-2.7887452201417345E-2"/>
                  <c:y val="-3.7796846413726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2735636211361137E-2"/>
                      <c:h val="7.26913201239429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3A-493A-AAE6-6A70BE51DF7F}"/>
                </c:ext>
              </c:extLst>
            </c:dLbl>
            <c:dLbl>
              <c:idx val="2"/>
              <c:layout>
                <c:manualLayout>
                  <c:x val="-4.0470755410968257E-17"/>
                  <c:y val="6.9575049839292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93A-493A-AAE6-6A70BE51DF7F}"/>
                </c:ext>
              </c:extLst>
            </c:dLbl>
            <c:dLbl>
              <c:idx val="3"/>
              <c:layout>
                <c:manualLayout>
                  <c:x val="-2.2075212508684511E-3"/>
                  <c:y val="8.3490059807151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93A-493A-AAE6-6A70BE51DF7F}"/>
                </c:ext>
              </c:extLst>
            </c:dLbl>
            <c:dLbl>
              <c:idx val="4"/>
              <c:layout>
                <c:manualLayout>
                  <c:x val="-4.4150425017369021E-3"/>
                  <c:y val="-9.044756479108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93A-493A-AAE6-6A70BE51DF7F}"/>
                </c:ext>
              </c:extLst>
            </c:dLbl>
            <c:dLbl>
              <c:idx val="5"/>
              <c:layout>
                <c:manualLayout>
                  <c:x val="-4.4150425017369828E-3"/>
                  <c:y val="0.10757124457711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93A-493A-AAE6-6A70BE51DF7F}"/>
                </c:ext>
              </c:extLst>
            </c:dLbl>
            <c:dLbl>
              <c:idx val="6"/>
              <c:layout>
                <c:manualLayout>
                  <c:x val="5.9224144928810918E-3"/>
                  <c:y val="9.6207502381712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93A-493A-AAE6-6A70BE51DF7F}"/>
                </c:ext>
              </c:extLst>
            </c:dLbl>
            <c:dLbl>
              <c:idx val="7"/>
              <c:layout>
                <c:manualLayout>
                  <c:x val="6.6225637526051914E-3"/>
                  <c:y val="0.11182299230784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93A-493A-AAE6-6A70BE51DF7F}"/>
                </c:ext>
              </c:extLst>
            </c:dLbl>
            <c:dLbl>
              <c:idx val="8"/>
              <c:layout>
                <c:manualLayout>
                  <c:x val="0"/>
                  <c:y val="3.3589716401327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93A-493A-AAE6-6A70BE51DF7F}"/>
                </c:ext>
              </c:extLst>
            </c:dLbl>
            <c:dLbl>
              <c:idx val="9"/>
              <c:layout>
                <c:manualLayout>
                  <c:x val="6.0297193949009308E-3"/>
                  <c:y val="2.7482495237449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3A-493A-AAE6-6A70BE51DF7F}"/>
                </c:ext>
              </c:extLst>
            </c:dLbl>
            <c:dLbl>
              <c:idx val="10"/>
              <c:layout>
                <c:manualLayout>
                  <c:x val="3.0148596974504103E-3"/>
                  <c:y val="3.664332698326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3A-493A-AAE6-6A70BE51DF7F}"/>
                </c:ext>
              </c:extLst>
            </c:dLbl>
            <c:dLbl>
              <c:idx val="11"/>
              <c:layout>
                <c:manualLayout>
                  <c:x val="-1.1054357856433313E-16"/>
                  <c:y val="3.0536105819388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93A-493A-AAE6-6A70BE51DF7F}"/>
                </c:ext>
              </c:extLst>
            </c:dLbl>
            <c:dLbl>
              <c:idx val="12"/>
              <c:layout>
                <c:manualLayout>
                  <c:x val="-1.1054357856433313E-16"/>
                  <c:y val="4.2750548147143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93A-493A-AAE6-6A70BE51DF7F}"/>
                </c:ext>
              </c:extLst>
            </c:dLbl>
            <c:dLbl>
              <c:idx val="13"/>
              <c:layout>
                <c:manualLayout>
                  <c:x val="-2.4495735041785479E-2"/>
                  <c:y val="-4.3192467505745534E-2"/>
                </c:manualLayout>
              </c:layout>
              <c:spPr>
                <a:ln>
                  <a:solidFill>
                    <a:srgbClr val="4F81BD"/>
                  </a:solidFill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93A-493A-AAE6-6A70BE51DF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88</c:v>
                </c:pt>
                <c:pt idx="1">
                  <c:v>90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91</c:v>
                </c:pt>
                <c:pt idx="6">
                  <c:v>91</c:v>
                </c:pt>
                <c:pt idx="7">
                  <c:v>91</c:v>
                </c:pt>
                <c:pt idx="8">
                  <c:v>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D93A-493A-AAE6-6A70BE51D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700416"/>
        <c:axId val="32081024"/>
      </c:lineChart>
      <c:catAx>
        <c:axId val="13470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081024"/>
        <c:crosses val="autoZero"/>
        <c:auto val="1"/>
        <c:lblAlgn val="ctr"/>
        <c:lblOffset val="100"/>
        <c:noMultiLvlLbl val="0"/>
      </c:catAx>
      <c:valAx>
        <c:axId val="320810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34700416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400" b="1" i="0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Запланированные поступления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396647642511143E-2"/>
                  <c:y val="-0.310568040064293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28E-4908-B911-777013464855}"/>
                </c:ext>
              </c:extLst>
            </c:dLbl>
            <c:dLbl>
              <c:idx val="1"/>
              <c:layout>
                <c:manualLayout>
                  <c:x val="1.5237988585506713E-2"/>
                  <c:y val="-0.298004486493245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8E-4908-B911-777013464855}"/>
                </c:ext>
              </c:extLst>
            </c:dLbl>
            <c:dLbl>
              <c:idx val="2"/>
              <c:layout>
                <c:manualLayout>
                  <c:x val="2.5396647642511188E-2"/>
                  <c:y val="-0.28347904524007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28E-4908-B911-7770134648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425</c:v>
                </c:pt>
                <c:pt idx="1">
                  <c:v>425</c:v>
                </c:pt>
                <c:pt idx="2">
                  <c:v>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8E-4908-B911-777013464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gapDepth val="144"/>
        <c:shape val="box"/>
        <c:axId val="31681920"/>
        <c:axId val="34347264"/>
        <c:axId val="0"/>
      </c:bar3DChart>
      <c:catAx>
        <c:axId val="3168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347264"/>
        <c:crosses val="autoZero"/>
        <c:auto val="1"/>
        <c:lblAlgn val="ctr"/>
        <c:lblOffset val="100"/>
        <c:noMultiLvlLbl val="0"/>
      </c:catAx>
      <c:valAx>
        <c:axId val="3434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8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Запланированные поступления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005295301020265"/>
          <c:y val="4.6783298288836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0793295285022381E-3"/>
                  <c:y val="-1.403498948665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ECB-4299-8998-688D26319ABE}"/>
                </c:ext>
              </c:extLst>
            </c:dLbl>
            <c:dLbl>
              <c:idx val="1"/>
              <c:layout>
                <c:manualLayout>
                  <c:x val="2.5396647642511237E-2"/>
                  <c:y val="-2.33916491444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ECB-4299-8998-688D26319ABE}"/>
                </c:ext>
              </c:extLst>
            </c:dLbl>
            <c:dLbl>
              <c:idx val="2"/>
              <c:layout>
                <c:manualLayout>
                  <c:x val="3.5555306699515662E-2"/>
                  <c:y val="-3.2748308802185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ECB-4299-8998-688D26319A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7800</c:v>
                </c:pt>
                <c:pt idx="1">
                  <c:v>7600</c:v>
                </c:pt>
                <c:pt idx="2">
                  <c:v>7400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CB-4299-8998-688D26319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791616"/>
        <c:axId val="35793152"/>
        <c:axId val="0"/>
      </c:bar3DChart>
      <c:catAx>
        <c:axId val="3579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5793152"/>
        <c:crosses val="autoZero"/>
        <c:auto val="1"/>
        <c:lblAlgn val="ctr"/>
        <c:lblOffset val="100"/>
        <c:noMultiLvlLbl val="0"/>
      </c:catAx>
      <c:valAx>
        <c:axId val="35793152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579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334" y="1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5B0CA6B1-749F-423E-A7B4-872790FDDB71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63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334" y="9448163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BBE1B1BB-0B29-436B-9169-C9D00EF2A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6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7713"/>
            <a:ext cx="27971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4" rIns="92684" bIns="463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2684" tIns="46344" rIns="92684" bIns="463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hyperlink" Target="mailto:gzimo@gov-murman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1722149" y="3508357"/>
            <a:ext cx="4659179" cy="310591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endParaRPr lang="ru-RU" sz="3000" b="1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Государственной </a:t>
            </a:r>
          </a:p>
          <a:p>
            <a:pPr fontAlgn="auto">
              <a:spcAft>
                <a:spcPts val="0"/>
              </a:spcAft>
            </a:pPr>
            <a:r>
              <a:rPr lang="ru-RU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жилищной инспекции </a:t>
            </a:r>
          </a:p>
          <a:p>
            <a:pPr fontAlgn="auto">
              <a:spcAft>
                <a:spcPts val="0"/>
              </a:spcAft>
            </a:pPr>
            <a:r>
              <a:rPr lang="ru-RU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Мурманской области</a:t>
            </a:r>
          </a:p>
          <a:p>
            <a:pPr fontAlgn="auto">
              <a:spcAft>
                <a:spcPts val="0"/>
              </a:spcAft>
            </a:pPr>
            <a:endParaRPr lang="ru-RU" sz="26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Исполнение за 2019 год </a:t>
            </a:r>
          </a:p>
          <a:p>
            <a:pPr fontAlgn="auto">
              <a:spcAft>
                <a:spcPts val="0"/>
              </a:spcAft>
            </a:pPr>
            <a:r>
              <a:rPr lang="ru-RU" sz="2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и плановые назначения на 2020-2022 годы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27" y="2102402"/>
            <a:ext cx="993885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67611" y="6660232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Июль 2020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lumMod val="5000"/>
                <a:lumOff val="95000"/>
              </a:schemeClr>
            </a:gs>
            <a:gs pos="72000">
              <a:srgbClr val="BDE3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09568" y="2599545"/>
            <a:ext cx="547701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Уважаемые жители Мурманской области!</a:t>
            </a:r>
          </a:p>
          <a:p>
            <a:pPr algn="just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Государственная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жилищная инспекция Мурманской области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(далее – Инспекция)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уполномоченным исполнительным органом государственной власти Мурманской области, осуществляющим государственный жилищный надзор, лицензирование и лицензионный контроль деятельности по управлению многоквартирными домами на территории Мурманской области.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Основными задачами Инспекции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Мурманской области 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являются: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предупреждение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выявление и пресечение нарушений органами государственной власти, органами местного самоуправления, а также юридическими лицами, индивидуальными предпринимателями и гражданами требований, установленных жилищным законодательством, законодательством Российской Федерации, посредством организации и проведения проверок указанных органов и лиц, принятия мер по пресечению и (или) устранению выявленных нарушений;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систематическое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наблюдение за исполнением обязательных требований, анализ и прогнозирование состояния исполнения обязательных требований при осуществлении органами государственной власти, органами местного самоуправления, юридическими лицами, индивидуальными предпринимателями и гражданами своей деятельности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    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Информационно-аналитический материал позволит повысить открытость деятельности Инспекции и обеспечит прозрачность бюджетного процесса.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36" y="7718821"/>
            <a:ext cx="535785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уважением,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Государственной жилищной инспекции Мурманской области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Главный государственный жилищный инспектор Мурманской области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Разживина Зинаида Вячеславовна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ruzhinin\Desktop\на сайт\2020_01_13_015_ESH02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77" y="323404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9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600">
              <a:srgbClr val="97CAC5"/>
            </a:gs>
            <a:gs pos="98340">
              <a:schemeClr val="accent1">
                <a:lumMod val="30000"/>
                <a:lumOff val="70000"/>
              </a:schemeClr>
            </a:gs>
            <a:gs pos="50000">
              <a:schemeClr val="accent1">
                <a:lumMod val="5000"/>
                <a:lumOff val="9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500" y="1015065"/>
            <a:ext cx="4810844" cy="2503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……………………..….…..4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деятельности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……..…...5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деятельности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………….……………………….……....6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Администрируемые доходы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…………………………….….…………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Контактная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……...….……………...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92362" y="8388424"/>
            <a:ext cx="432048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32606" y="8620553"/>
            <a:ext cx="432048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76622" y="8518238"/>
            <a:ext cx="432048" cy="432048"/>
          </a:xfrm>
          <a:prstGeom prst="rect">
            <a:avLst/>
          </a:prstGeom>
          <a:solidFill>
            <a:schemeClr val="bg1"/>
          </a:solidFill>
          <a:ln w="3175">
            <a:solidFill>
              <a:srgbClr val="00557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1">
                <a:lumMod val="5000"/>
                <a:lumOff val="95000"/>
              </a:schemeClr>
            </a:gs>
            <a:gs pos="8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 стрелкой 42"/>
          <p:cNvCxnSpPr/>
          <p:nvPr/>
        </p:nvCxnSpPr>
        <p:spPr>
          <a:xfrm>
            <a:off x="4175436" y="1857043"/>
            <a:ext cx="1039162" cy="501921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endCxn id="18" idx="0"/>
          </p:cNvCxnSpPr>
          <p:nvPr/>
        </p:nvCxnSpPr>
        <p:spPr>
          <a:xfrm flipH="1">
            <a:off x="2833460" y="1853698"/>
            <a:ext cx="1340960" cy="502255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4864" y="899592"/>
            <a:ext cx="3960440" cy="954107"/>
          </a:xfrm>
          <a:prstGeom prst="rect">
            <a:avLst/>
          </a:prstGeom>
          <a:solidFill>
            <a:srgbClr val="97CAC5">
              <a:alpha val="7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Государственной жилищной инспекции Мурманской области –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жилищный инспектор Мурманской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606605" y="294350"/>
            <a:ext cx="5143500" cy="46122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ГОСУДАРСТВЕННОЙ ЖИЛИЩНОЙ ИНСПЕКЦИИ МУРМАНСКОЙ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8552" y="2322909"/>
            <a:ext cx="2056472" cy="1384995"/>
          </a:xfrm>
          <a:prstGeom prst="rect">
            <a:avLst/>
          </a:prstGeom>
          <a:solidFill>
            <a:srgbClr val="97CAC5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2601" y="2322909"/>
            <a:ext cx="2048767" cy="1384995"/>
          </a:xfrm>
          <a:prstGeom prst="rect">
            <a:avLst/>
          </a:prstGeom>
          <a:solidFill>
            <a:srgbClr val="97CAC5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112" y="5113001"/>
            <a:ext cx="2042261" cy="523220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жилищного надзора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6792" y="4932040"/>
            <a:ext cx="2071704" cy="1169551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надзора за соблюдением порядка расчета платы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ЖКУ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3320" y="6876256"/>
            <a:ext cx="2520280" cy="523220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обеспечению Инспекции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3320" y="3905925"/>
            <a:ext cx="2071704" cy="738664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лицензирования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9107" y="3995936"/>
            <a:ext cx="2042261" cy="954107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лицензионного контроля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 стрелкой 76"/>
          <p:cNvCxnSpPr>
            <a:stCxn id="11" idx="2"/>
            <a:endCxn id="13" idx="0"/>
          </p:cNvCxnSpPr>
          <p:nvPr/>
        </p:nvCxnSpPr>
        <p:spPr>
          <a:xfrm flipH="1">
            <a:off x="2616788" y="1853699"/>
            <a:ext cx="1568296" cy="4692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11" idx="2"/>
            <a:endCxn id="14" idx="0"/>
          </p:cNvCxnSpPr>
          <p:nvPr/>
        </p:nvCxnSpPr>
        <p:spPr>
          <a:xfrm>
            <a:off x="4185084" y="1853699"/>
            <a:ext cx="1531901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H="1">
            <a:off x="3933024" y="2880000"/>
            <a:ext cx="32" cy="270011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4441152" y="2880000"/>
            <a:ext cx="0" cy="263681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437112" y="449999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60549" y="5516815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09056" y="4427984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609056" y="558011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37112" y="2880000"/>
            <a:ext cx="252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645024" y="2880000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37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4234361" y="6876256"/>
            <a:ext cx="2042261" cy="523220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работе с обращениями граждан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386">
              <a:srgbClr val="FFFFFF"/>
            </a:gs>
            <a:gs pos="13278">
              <a:srgbClr val="FFFFFF"/>
            </a:gs>
            <a:gs pos="43158">
              <a:srgbClr val="E6F4F6"/>
            </a:gs>
            <a:gs pos="22000">
              <a:srgbClr val="E9F6F7"/>
            </a:gs>
            <a:gs pos="91701">
              <a:schemeClr val="accent1">
                <a:lumMod val="30000"/>
                <a:lumOff val="70000"/>
              </a:schemeClr>
            </a:gs>
            <a:gs pos="69000">
              <a:srgbClr val="BDE3E7"/>
            </a:gs>
            <a:gs pos="7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606605" y="294350"/>
            <a:ext cx="5143500" cy="29840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ДЕЯТЕЛЬНОСТИ ИНСПЕКЦИИ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309569" y="56794"/>
            <a:ext cx="5399102" cy="653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32000" algn="just"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полугодие 2020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со своими функциями Государственная жилищная инспекция Мурманской области в отношении юридических лиц провела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888 проверок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из них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881 внеплановая  проверка,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205 проверок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по контролю за выполнением ранее выданных предписаний,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676 проверок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по фактам нарушения прав потребителей при поступлении обращений граждан, права которых были нарушены. 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ходе проверок выявлено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840 нарушений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из которых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587 нарушений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обязательных требований законодательства,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253 нарушения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невыполнению предписаний. 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проведенных проверок, по которым возбуждены дела об административных правонарушениях составило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326.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224 делам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вынесены административные наказания, из них в виде административного штрафа по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 делам. </a:t>
            </a:r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32000" algn="just"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на должностных лиц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наложен 51 штраф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сумму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1609 тыс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рублей, на юридических лиц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141 штраф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сумму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23932 тыс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рублей. 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сумма штрафов составила 12366 тыс. рублей, из них уплачено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1 полугодие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2020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1674,2 тыс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рублей.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юридических лиц на территории Мурманской области, деятельность которых подлежит государственному контролю со стороны Государственная жилищная инспекция Мурманской области составляет 759. Количество юридических лиц, в отношении которых проведены плановые, внеплановые проверки составило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355.</a:t>
            </a:r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2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1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510343394"/>
              </p:ext>
            </p:extLst>
          </p:nvPr>
        </p:nvGraphicFramePr>
        <p:xfrm>
          <a:off x="978020" y="6870198"/>
          <a:ext cx="5753059" cy="175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52736" y="6308102"/>
            <a:ext cx="5805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устраненных нарушений от числа выявленных нарушений в сфере жилищно-коммунального хозяйства Мурманской области</a:t>
            </a:r>
            <a:endParaRPr lang="ru-RU" sz="13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9891" y="6024399"/>
            <a:ext cx="56996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0"/>
              </a:spcAft>
            </a:pP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ЦЕЛЕВОГО ПОКАЗАТЕЛЯ ПОДПРОГРАММЫ</a:t>
            </a:r>
            <a:endParaRPr lang="ru-RU" sz="135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rgbClr val="BDE3E7"/>
            </a:gs>
            <a:gs pos="48000">
              <a:srgbClr val="D9E0E3"/>
            </a:gs>
            <a:gs pos="30000">
              <a:srgbClr val="D9E0E3"/>
            </a:gs>
            <a:gs pos="69000">
              <a:srgbClr val="CEE1E5"/>
            </a:gs>
            <a:gs pos="13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03207" y="3480422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3178" y="666064"/>
            <a:ext cx="520658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Расходование денежных средств Инспекции осуществляется в рамках реализации Государственной программы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Мурманской области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«Обеспечение комфортной среды проживания населения региона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Инспекция ответственный исполнитель подпрограммы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«Обеспечение осуществления государственного контроля (надзора) в жилищно-коммунальной сфере».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ель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усиление государственного контроля (надзора) в жилищно-коммунальной сфере.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Задача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осуществление регионального государственного жилищного надзора, лицензионного контроля.</a:t>
            </a:r>
            <a:endParaRPr lang="ru-RU" sz="14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497162" y="3234791"/>
            <a:ext cx="5196670" cy="2883369"/>
            <a:chOff x="2000240" y="2864215"/>
            <a:chExt cx="4301568" cy="1452923"/>
          </a:xfrm>
          <a:solidFill>
            <a:schemeClr val="bg2">
              <a:lumMod val="90000"/>
            </a:schemeClr>
          </a:solidFill>
        </p:grpSpPr>
        <p:grpSp>
          <p:nvGrpSpPr>
            <p:cNvPr id="37" name="Группа 36"/>
            <p:cNvGrpSpPr/>
            <p:nvPr/>
          </p:nvGrpSpPr>
          <p:grpSpPr>
            <a:xfrm>
              <a:off x="2001663" y="3202019"/>
              <a:ext cx="4297007" cy="1115119"/>
              <a:chOff x="2001663" y="3202019"/>
              <a:chExt cx="4297007" cy="1115119"/>
            </a:xfrm>
            <a:grpFill/>
          </p:grpSpPr>
          <p:sp>
            <p:nvSpPr>
              <p:cNvPr id="9" name="Прямоугольник 8"/>
              <p:cNvSpPr/>
              <p:nvPr/>
            </p:nvSpPr>
            <p:spPr>
              <a:xfrm>
                <a:off x="2001663" y="3202019"/>
                <a:ext cx="1899063" cy="227306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rPr>
                  <a:t>Год</a:t>
                </a:r>
                <a:endParaRPr lang="ru-RU" sz="1500" dirty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911444" y="3202020"/>
                <a:ext cx="2387226" cy="21725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rPr>
                  <a:t>тыс. руб.</a:t>
                </a:r>
                <a:endParaRPr lang="ru-RU" sz="1500" dirty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Группа 35"/>
              <p:cNvGrpSpPr/>
              <p:nvPr/>
            </p:nvGrpSpPr>
            <p:grpSpPr>
              <a:xfrm>
                <a:off x="2001663" y="3419271"/>
                <a:ext cx="4297007" cy="897867"/>
                <a:chOff x="2001663" y="3587893"/>
                <a:chExt cx="4297007" cy="897867"/>
              </a:xfrm>
              <a:grpFill/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2001663" y="3587893"/>
                  <a:ext cx="1898844" cy="205093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2017</a:t>
                  </a:r>
                  <a:endParaRPr lang="ru-RU" sz="15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3911444" y="3587893"/>
                  <a:ext cx="2387226" cy="213046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47 650,8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2001663" y="3798058"/>
                  <a:ext cx="1898844" cy="200528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2018</a:t>
                  </a:r>
                  <a:endParaRPr lang="ru-RU" sz="15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3911444" y="3797744"/>
                  <a:ext cx="2387226" cy="21091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47 378,5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2007131" y="4003030"/>
                  <a:ext cx="1898844" cy="240636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2019</a:t>
                  </a:r>
                  <a:endParaRPr lang="ru-RU" sz="15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890046" y="3996261"/>
                  <a:ext cx="2408624" cy="24740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61 597,1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2001663" y="4243666"/>
                  <a:ext cx="1898844" cy="242094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2020</a:t>
                  </a:r>
                  <a:endParaRPr lang="ru-RU" sz="15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3911444" y="4243666"/>
                  <a:ext cx="2387226" cy="242094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78 733,5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8" name="Прямоугольник 27"/>
            <p:cNvSpPr/>
            <p:nvPr/>
          </p:nvSpPr>
          <p:spPr>
            <a:xfrm>
              <a:off x="2000240" y="2864215"/>
              <a:ext cx="4301568" cy="35525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финансирования</a:t>
              </a:r>
              <a:r>
                <a:rPr lang="ru-RU" sz="15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подпрограммы по годам</a:t>
              </a:r>
              <a:endPara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56246" y="195669"/>
            <a:ext cx="5214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ОБЕСПЕЧЕНИЕ ДЕЯТЕЛЬНОСТИ ИНСПЕКЦИИ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130340" y="2272562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2243166" y="2688508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463178" y="6305299"/>
            <a:ext cx="52454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Bookman Old Style" panose="02050604050505020204" pitchFamily="18" charset="0"/>
                <a:cs typeface="Times New Roman" pitchFamily="18" charset="0"/>
              </a:rPr>
              <a:t>Исполнение бюджета за 2019 год, тыс. рублей</a:t>
            </a:r>
            <a:endParaRPr lang="ru-RU" sz="1300" b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463178" y="6663878"/>
            <a:ext cx="5245492" cy="2148848"/>
            <a:chOff x="1503563" y="6642304"/>
            <a:chExt cx="5244863" cy="1644472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512000" y="7200000"/>
              <a:ext cx="1611999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Программная деятельность</a:t>
              </a:r>
              <a:endParaRPr lang="ru-RU" sz="12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11999" y="7745940"/>
              <a:ext cx="1629998" cy="52992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Внепрограммная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1503563" y="6642304"/>
              <a:ext cx="1525713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045702" y="6643702"/>
              <a:ext cx="1347872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Предусмотрено 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 </a:t>
              </a:r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на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год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4393574" y="6643702"/>
              <a:ext cx="1186426" cy="52740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Фактически исполнено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5596426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Процент исполнения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3123999" y="7200000"/>
              <a:ext cx="1304002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78 733,5</a:t>
              </a:r>
              <a:endParaRPr lang="ru-RU" sz="12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3158424" y="7735031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1 155,1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4428000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33 069,5</a:t>
              </a:r>
              <a:endParaRPr lang="ru-RU" sz="12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4428000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1 155,1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5596426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45,70</a:t>
              </a:r>
              <a:endParaRPr lang="ru-RU" sz="1200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5596426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11495" y="-31932"/>
            <a:ext cx="6892282" cy="9175932"/>
            <a:chOff x="-1" y="-9279"/>
            <a:chExt cx="6892282" cy="917593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58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5000"/>
                <a:lumOff val="95000"/>
              </a:schemeClr>
            </a:gs>
            <a:gs pos="6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04776330"/>
              </p:ext>
            </p:extLst>
          </p:nvPr>
        </p:nvGraphicFramePr>
        <p:xfrm>
          <a:off x="1633754" y="1679891"/>
          <a:ext cx="5100511" cy="262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86470" y="196117"/>
            <a:ext cx="5028678" cy="3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АДМИНИСТРИРУЕМЫЕ ДОХОДЫ ИНСПЕКЦИИ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688" y="4355976"/>
            <a:ext cx="5976664" cy="3312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7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68737" y="3793324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18716" y="498542"/>
            <a:ext cx="47863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Государственная пошлина за действия уполномоченных органов субъектов РФ, связанные с лицензированием предпринимательской деятельности по управлению многоквартирными домами, зачисление доходов в областной бюджет Мурманской области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01680" y="4981477"/>
            <a:ext cx="4786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Прочие поступления от денежных взысканий (административные штрафы за нарушение жилищного законодательства), зачисляемые в городской округ – в бюджет муниципального образования город Мурманск</a:t>
            </a:r>
            <a:endParaRPr lang="ru-RU" sz="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833478318"/>
              </p:ext>
            </p:extLst>
          </p:nvPr>
        </p:nvGraphicFramePr>
        <p:xfrm>
          <a:off x="1870077" y="5785784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1360321" y="8297832"/>
            <a:ext cx="4777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за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полугодие 2020 года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годового объема составило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20,1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84784" y="4302875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за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полугодие 2020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 от годового объема составило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143,5 %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0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1169" y="107504"/>
            <a:ext cx="6854215" cy="1598396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7020273"/>
            <a:ext cx="6858000" cy="1944216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72877" y="1845151"/>
            <a:ext cx="5763623" cy="4054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1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Государственной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1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жилищной инспекцией Мурманской области</a:t>
            </a:r>
            <a:endParaRPr lang="ru-RU" sz="2100" b="1" dirty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899130" y="3347864"/>
            <a:ext cx="5418498" cy="15419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Карла Маркса, д. 18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48-65-44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gzimo@gov-murman.ru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0822" y="5029016"/>
            <a:ext cx="54184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9:00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17:00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13:00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14:00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выходных дней - субботы и воскресенья.</a:t>
            </a:r>
          </a:p>
        </p:txBody>
      </p:sp>
    </p:spTree>
    <p:extLst>
      <p:ext uri="{BB962C8B-B14F-4D97-AF65-F5344CB8AC3E}">
        <p14:creationId xmlns:p14="http://schemas.microsoft.com/office/powerpoint/2010/main" val="316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57022</TotalTime>
  <Words>750</Words>
  <Application>Microsoft Office PowerPoint</Application>
  <PresentationFormat>Экран (4:3)</PresentationFormat>
  <Paragraphs>128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ГЖИ Мурманск</cp:lastModifiedBy>
  <cp:revision>4356</cp:revision>
  <cp:lastPrinted>2019-05-14T08:03:03Z</cp:lastPrinted>
  <dcterms:created xsi:type="dcterms:W3CDTF">2013-06-27T09:24:07Z</dcterms:created>
  <dcterms:modified xsi:type="dcterms:W3CDTF">2020-07-10T12:30:26Z</dcterms:modified>
</cp:coreProperties>
</file>