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handoutMasterIdLst>
    <p:handoutMasterId r:id="rId11"/>
  </p:handoutMasterIdLst>
  <p:sldIdLst>
    <p:sldId id="564" r:id="rId2"/>
    <p:sldId id="592" r:id="rId3"/>
    <p:sldId id="462" r:id="rId4"/>
    <p:sldId id="584" r:id="rId5"/>
    <p:sldId id="591" r:id="rId6"/>
    <p:sldId id="590" r:id="rId7"/>
    <p:sldId id="580" r:id="rId8"/>
    <p:sldId id="583" r:id="rId9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AC5"/>
    <a:srgbClr val="BDE3E7"/>
    <a:srgbClr val="FCF8DE"/>
    <a:srgbClr val="D9E0E3"/>
    <a:srgbClr val="009BAE"/>
    <a:srgbClr val="FFFFFF"/>
    <a:srgbClr val="C5C5C5"/>
    <a:srgbClr val="A5FFFE"/>
    <a:srgbClr val="005570"/>
    <a:srgbClr val="21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3441" autoAdjust="0"/>
  </p:normalViewPr>
  <p:slideViewPr>
    <p:cSldViewPr>
      <p:cViewPr varScale="1">
        <p:scale>
          <a:sx n="81" d="100"/>
          <a:sy n="81" d="100"/>
        </p:scale>
        <p:origin x="-2250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8788701801946E-2"/>
          <c:y val="1.8871029019827401E-2"/>
          <c:w val="0.91787212293105458"/>
          <c:h val="0.765240194132047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356076295416368E-2"/>
                  <c:y val="-6.33075988498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3A-493A-AAE6-6A70BE51DF7F}"/>
                </c:ext>
              </c:extLst>
            </c:dLbl>
            <c:dLbl>
              <c:idx val="1"/>
              <c:layout>
                <c:manualLayout>
                  <c:x val="-2.7887452201417345E-2"/>
                  <c:y val="-3.77968464137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735636211361137E-2"/>
                      <c:h val="7.2691320123942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3A-493A-AAE6-6A70BE51DF7F}"/>
                </c:ext>
              </c:extLst>
            </c:dLbl>
            <c:dLbl>
              <c:idx val="2"/>
              <c:layout>
                <c:manualLayout>
                  <c:x val="-4.0470755410968257E-17"/>
                  <c:y val="6.957504983929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93A-493A-AAE6-6A70BE51DF7F}"/>
                </c:ext>
              </c:extLst>
            </c:dLbl>
            <c:dLbl>
              <c:idx val="3"/>
              <c:layout>
                <c:manualLayout>
                  <c:x val="-2.2075212508684511E-3"/>
                  <c:y val="8.34900598071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3A-493A-AAE6-6A70BE51DF7F}"/>
                </c:ext>
              </c:extLst>
            </c:dLbl>
            <c:dLbl>
              <c:idx val="4"/>
              <c:layout>
                <c:manualLayout>
                  <c:x val="-4.4150425017369021E-3"/>
                  <c:y val="-9.044756479108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3A-493A-AAE6-6A70BE51DF7F}"/>
                </c:ext>
              </c:extLst>
            </c:dLbl>
            <c:dLbl>
              <c:idx val="5"/>
              <c:layout>
                <c:manualLayout>
                  <c:x val="-4.4150425017369828E-3"/>
                  <c:y val="0.107571244577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3A-493A-AAE6-6A70BE51DF7F}"/>
                </c:ext>
              </c:extLst>
            </c:dLbl>
            <c:dLbl>
              <c:idx val="6"/>
              <c:layout>
                <c:manualLayout>
                  <c:x val="5.9224144928810918E-3"/>
                  <c:y val="9.620750238171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93A-493A-AAE6-6A70BE51DF7F}"/>
                </c:ext>
              </c:extLst>
            </c:dLbl>
            <c:dLbl>
              <c:idx val="7"/>
              <c:layout>
                <c:manualLayout>
                  <c:x val="6.6225637526051914E-3"/>
                  <c:y val="0.11182299230784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93A-493A-AAE6-6A70BE51DF7F}"/>
                </c:ext>
              </c:extLst>
            </c:dLbl>
            <c:dLbl>
              <c:idx val="8"/>
              <c:layout>
                <c:manualLayout>
                  <c:x val="0"/>
                  <c:y val="3.35897164013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3A-493A-AAE6-6A70BE51DF7F}"/>
                </c:ext>
              </c:extLst>
            </c:dLbl>
            <c:dLbl>
              <c:idx val="9"/>
              <c:layout>
                <c:manualLayout>
                  <c:x val="6.0297193949009308E-3"/>
                  <c:y val="2.748249523744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3A-493A-AAE6-6A70BE51DF7F}"/>
                </c:ext>
              </c:extLst>
            </c:dLbl>
            <c:dLbl>
              <c:idx val="10"/>
              <c:layout>
                <c:manualLayout>
                  <c:x val="3.0148596974504103E-3"/>
                  <c:y val="3.66433269832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3A-493A-AAE6-6A70BE51DF7F}"/>
                </c:ext>
              </c:extLst>
            </c:dLbl>
            <c:dLbl>
              <c:idx val="11"/>
              <c:layout>
                <c:manualLayout>
                  <c:x val="-1.1054357856433313E-16"/>
                  <c:y val="3.053610581938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3A-493A-AAE6-6A70BE51DF7F}"/>
                </c:ext>
              </c:extLst>
            </c:dLbl>
            <c:dLbl>
              <c:idx val="12"/>
              <c:layout>
                <c:manualLayout>
                  <c:x val="-1.1054357856433313E-16"/>
                  <c:y val="4.2750548147143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3A-493A-AAE6-6A70BE51DF7F}"/>
                </c:ext>
              </c:extLst>
            </c:dLbl>
            <c:dLbl>
              <c:idx val="13"/>
              <c:layout>
                <c:manualLayout>
                  <c:x val="-2.4495735041785479E-2"/>
                  <c:y val="-4.3192467505745534E-2"/>
                </c:manualLayout>
              </c:layout>
              <c:spPr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3A-493A-AAE6-6A70BE51DF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</c:v>
                </c:pt>
                <c:pt idx="1">
                  <c:v>90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93A-493A-AAE6-6A70BE51D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9920"/>
        <c:axId val="4693376"/>
      </c:lineChart>
      <c:catAx>
        <c:axId val="468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93376"/>
        <c:crosses val="autoZero"/>
        <c:auto val="1"/>
        <c:lblAlgn val="ctr"/>
        <c:lblOffset val="100"/>
        <c:noMultiLvlLbl val="0"/>
      </c:catAx>
      <c:valAx>
        <c:axId val="469337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8992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Запланированные поступления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626309599175448E-2"/>
          <c:y val="0.17626642022978409"/>
          <c:w val="0.88347422444535462"/>
          <c:h val="0.5517654701668024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396647642511143E-2"/>
                  <c:y val="-0.31056804006429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8E-4908-B911-777013464855}"/>
                </c:ext>
              </c:extLst>
            </c:dLbl>
            <c:dLbl>
              <c:idx val="1"/>
              <c:layout>
                <c:manualLayout>
                  <c:x val="1.5237988585506713E-2"/>
                  <c:y val="-0.298004486493245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8E-4908-B911-777013464855}"/>
                </c:ext>
              </c:extLst>
            </c:dLbl>
            <c:dLbl>
              <c:idx val="2"/>
              <c:layout>
                <c:manualLayout>
                  <c:x val="2.5396647642511188E-2"/>
                  <c:y val="-0.28347904524007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8E-4908-B911-777013464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425</c:v>
                </c:pt>
                <c:pt idx="1">
                  <c:v>425</c:v>
                </c:pt>
                <c:pt idx="2">
                  <c:v>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8E-4908-B911-77701346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44"/>
        <c:shape val="box"/>
        <c:axId val="9795456"/>
        <c:axId val="9796992"/>
        <c:axId val="0"/>
      </c:bar3DChart>
      <c:catAx>
        <c:axId val="97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6992"/>
        <c:crosses val="autoZero"/>
        <c:auto val="1"/>
        <c:lblAlgn val="ctr"/>
        <c:lblOffset val="100"/>
        <c:noMultiLvlLbl val="0"/>
      </c:catAx>
      <c:valAx>
        <c:axId val="97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005295301020265"/>
          <c:y val="4.6783298288836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0793295285022381E-3"/>
                  <c:y val="-1.40349894866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CB-4299-8998-688D26319ABE}"/>
                </c:ext>
              </c:extLst>
            </c:dLbl>
            <c:dLbl>
              <c:idx val="1"/>
              <c:layout>
                <c:manualLayout>
                  <c:x val="2.5396647642511237E-2"/>
                  <c:y val="-2.33916491444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CB-4299-8998-688D26319ABE}"/>
                </c:ext>
              </c:extLst>
            </c:dLbl>
            <c:dLbl>
              <c:idx val="2"/>
              <c:layout>
                <c:manualLayout>
                  <c:x val="3.5555306699515662E-2"/>
                  <c:y val="-3.274830880218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ECB-4299-8998-688D26319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7800</c:v>
                </c:pt>
                <c:pt idx="1">
                  <c:v>7600</c:v>
                </c:pt>
                <c:pt idx="2">
                  <c:v>7400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CB-4299-8998-688D26319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35264"/>
        <c:axId val="15436800"/>
        <c:axId val="0"/>
      </c:bar3DChart>
      <c:catAx>
        <c:axId val="154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5436800"/>
        <c:crosses val="autoZero"/>
        <c:auto val="1"/>
        <c:lblAlgn val="ctr"/>
        <c:lblOffset val="100"/>
        <c:noMultiLvlLbl val="0"/>
      </c:catAx>
      <c:valAx>
        <c:axId val="15436800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543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722149" y="3508357"/>
            <a:ext cx="4659179" cy="31059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endParaRPr lang="ru-RU" sz="30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за </a:t>
            </a: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2020 </a:t>
            </a: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год </a:t>
            </a: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 плановые назначения на </a:t>
            </a: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2021-2022 </a:t>
            </a: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27" y="2102402"/>
            <a:ext cx="993885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8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2000">
              <a:srgbClr val="BDE3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09568" y="2599545"/>
            <a:ext cx="54770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Уважаемые жители Мурманской области!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Государственная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жилищная инспекция Мурманской области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(далее – Инспекция)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уполномоченным исполнительным органом государственной власти Мурманской области, осуществляющим государственный жилищный надзор, лицензирование и лицензионный контроль деятельности по управлению многоквартирными домами на территории Мурманской области.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Основными задачами Инспекции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Мурманской области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предупреждение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систематическое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Информационно-аналитический материал позволит повысить открытость деятельности Инспекции и обеспечит прозрачность бюджетного процесса.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718821"/>
            <a:ext cx="535785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Государственной жилищной инспекции Мурманской области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Главный государственный жилищный инспектор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Разживина Зинаида Вячеславовна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ruzhinin\Desktop\на сайт\2020_01_13_015_ESH0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77" y="323404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00">
              <a:srgbClr val="97CAC5"/>
            </a:gs>
            <a:gs pos="98340">
              <a:schemeClr val="accent1">
                <a:lumMod val="30000"/>
                <a:lumOff val="70000"/>
              </a:schemeClr>
            </a:gs>
            <a:gs pos="5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1015065"/>
            <a:ext cx="4810844" cy="25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……………………..….…..4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……..…...5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………….……………………….……....6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Администрируемые доходы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…………………………….….…………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……...….……………...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362" y="8388424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2606" y="8620553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6622" y="8518238"/>
            <a:ext cx="432048" cy="432048"/>
          </a:xfrm>
          <a:prstGeom prst="rect">
            <a:avLst/>
          </a:prstGeom>
          <a:solidFill>
            <a:schemeClr val="bg1"/>
          </a:solidFill>
          <a:ln w="3175">
            <a:solidFill>
              <a:srgbClr val="0055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 стрелкой 42"/>
          <p:cNvCxnSpPr/>
          <p:nvPr/>
        </p:nvCxnSpPr>
        <p:spPr>
          <a:xfrm>
            <a:off x="4175436" y="1857043"/>
            <a:ext cx="1039162" cy="501921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18" idx="0"/>
          </p:cNvCxnSpPr>
          <p:nvPr/>
        </p:nvCxnSpPr>
        <p:spPr>
          <a:xfrm flipH="1">
            <a:off x="2833460" y="1853698"/>
            <a:ext cx="1340960" cy="502255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rgbClr val="97CAC5">
              <a:alpha val="7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12" y="5113001"/>
            <a:ext cx="2042261" cy="523220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жилищного надзора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ЖКУ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3320" y="6876256"/>
            <a:ext cx="2520280" cy="523220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Инспекции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лицензионного контроля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>
            <a:off x="3933024" y="2880000"/>
            <a:ext cx="32" cy="27001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41152" y="2880000"/>
            <a:ext cx="0" cy="263681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60549" y="5516815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4234361" y="6876256"/>
            <a:ext cx="2042261" cy="523220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работе с обращениями граждан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386">
              <a:srgbClr val="FFFFFF"/>
            </a:gs>
            <a:gs pos="13278">
              <a:srgbClr val="FFFFFF"/>
            </a:gs>
            <a:gs pos="43158">
              <a:srgbClr val="E6F4F6"/>
            </a:gs>
            <a:gs pos="22000">
              <a:srgbClr val="E9F6F7"/>
            </a:gs>
            <a:gs pos="91701">
              <a:schemeClr val="accent1">
                <a:lumMod val="30000"/>
                <a:lumOff val="70000"/>
              </a:schemeClr>
            </a:gs>
            <a:gs pos="69000">
              <a:srgbClr val="BDE3E7"/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29840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09569" y="56794"/>
            <a:ext cx="5399102" cy="653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9 месяцев 2020 года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своими функциями Государственная жилищная инспекция Мурманской области в отношении юридических лиц провела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928 проверок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них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921 внеплановая  проверка,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213 проверок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по контролю за выполнением ранее выданных предписаний,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708 проверок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по фактам нарушения прав потребителей при поступлении обращений граждан, права которых были нарушены.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проверок выявлено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859 нарушений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которых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603 нарушений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обязательных требований законодательства,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256 нарушения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невыполнению предписаний.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проведенных проверок, по которым возбуждены дела об административных правонарушениях составило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377.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313 делам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вынесены административные наказания, из них в виде административного штрафа по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235 делам. 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на должностных лиц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наложен 89 штрафов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сумму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2646,5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рублей, на юридических лиц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144 штрафа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сумму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24002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сумма штрафов составила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26648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рублей, из них уплачено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9 месяцев 2020 года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рублей.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юридических лиц на территории Мурманской области, деятельность которых подлежит государственному контролю со стороны Государственная жилищная инспекция Мурманской области составляет 759. Количество юридических лиц, в отношении которых проведены плановые, внеплановые проверки составило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355.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2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10343394"/>
              </p:ext>
            </p:extLst>
          </p:nvPr>
        </p:nvGraphicFramePr>
        <p:xfrm>
          <a:off x="978020" y="6870198"/>
          <a:ext cx="5753059" cy="175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2736" y="6308102"/>
            <a:ext cx="580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устраненных нарушений от числа выявленных нарушений в сфере жилищно-коммунального хозяйства Мурманской области</a:t>
            </a: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9891" y="6024399"/>
            <a:ext cx="5699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ЦЕЛЕВОГО ПОКАЗАТЕЛЯ ПОДПРОГРАММЫ</a:t>
            </a:r>
            <a:endParaRPr lang="ru-RU" sz="13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BDE3E7"/>
            </a:gs>
            <a:gs pos="48000">
              <a:srgbClr val="D9E0E3"/>
            </a:gs>
            <a:gs pos="30000">
              <a:srgbClr val="D9E0E3"/>
            </a:gs>
            <a:gs pos="69000">
              <a:srgbClr val="CEE1E5"/>
            </a:gs>
            <a:gs pos="13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03207" y="3480422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3178" y="666064"/>
            <a:ext cx="52065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Расходование денежных средств Инспекции осуществляется в рамках реализации Государственной программы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Мурманской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комфортной среды проживания населения региона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Инспекция ответственный исполнитель подпрограммы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осуществления государственного контроля (надзора) в жилищно-коммунальной сфере».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контроля.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97162" y="3234791"/>
            <a:ext cx="5196670" cy="2883369"/>
            <a:chOff x="2000240" y="2864215"/>
            <a:chExt cx="4301568" cy="1452923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115119"/>
              <a:chOff x="2001663" y="3202019"/>
              <a:chExt cx="4297007" cy="1115119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27306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20"/>
                <a:ext cx="2387226" cy="21725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419271"/>
                <a:ext cx="4297007" cy="897867"/>
                <a:chOff x="2001663" y="3587893"/>
                <a:chExt cx="4297007" cy="897867"/>
              </a:xfrm>
              <a:grpFill/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3587893"/>
                  <a:ext cx="1898844" cy="205093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3587893"/>
                  <a:ext cx="2387226" cy="21304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47 650,8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3798058"/>
                  <a:ext cx="1898844" cy="200528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3797744"/>
                  <a:ext cx="2387226" cy="21091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47 378,5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7131" y="4003030"/>
                  <a:ext cx="1898844" cy="24063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90046" y="3996261"/>
                  <a:ext cx="2408624" cy="24740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61 597,1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243666"/>
                  <a:ext cx="1898844" cy="242094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243666"/>
                  <a:ext cx="2387226" cy="242094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78 733,5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864215"/>
              <a:ext cx="4301568" cy="35525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финансирования</a:t>
              </a:r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подпрограммы по годам</a:t>
              </a:r>
              <a:endPara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56246" y="195669"/>
            <a:ext cx="521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ИНСПЕКЦИИ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130340" y="2272562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243166" y="2688508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63178" y="6305299"/>
            <a:ext cx="52454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Исполнение бюджета за </a:t>
            </a:r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2020 </a:t>
            </a:r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год, тыс. рублей</a:t>
            </a:r>
            <a:endParaRPr lang="ru-RU" sz="13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463178" y="6663878"/>
            <a:ext cx="5245492" cy="2148848"/>
            <a:chOff x="1503563" y="6642304"/>
            <a:chExt cx="5244863" cy="1644472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1999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1999" y="7745940"/>
              <a:ext cx="1629998" cy="52992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Внепрограммная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03563" y="6642304"/>
              <a:ext cx="1525713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045702" y="6643702"/>
              <a:ext cx="1347872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 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на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год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393574" y="6643702"/>
              <a:ext cx="1186426" cy="52740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23999" y="7200000"/>
              <a:ext cx="1304002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78 733,5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8424" y="7735031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1243,0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48415,1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1222,6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64,48</a:t>
              </a:r>
              <a:endParaRPr lang="ru-RU" sz="12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92,93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1495" y="-31932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261144822"/>
              </p:ext>
            </p:extLst>
          </p:nvPr>
        </p:nvGraphicFramePr>
        <p:xfrm>
          <a:off x="1633754" y="1679891"/>
          <a:ext cx="5100511" cy="262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ИНСПЕКЦИИ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833478318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360321" y="8297832"/>
            <a:ext cx="477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месяцев 2020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от годового объема составило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38,4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84784" y="4302875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месяцев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 год от годового объема составило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188,2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598396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020273"/>
            <a:ext cx="6858000" cy="1944216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1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1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1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57143</TotalTime>
  <Words>747</Words>
  <Application>Microsoft Office PowerPoint</Application>
  <PresentationFormat>Экран (4:3)</PresentationFormat>
  <Paragraphs>128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ГЖИ Мурманск</cp:lastModifiedBy>
  <cp:revision>4361</cp:revision>
  <cp:lastPrinted>2019-05-14T08:03:03Z</cp:lastPrinted>
  <dcterms:created xsi:type="dcterms:W3CDTF">2013-06-27T09:24:07Z</dcterms:created>
  <dcterms:modified xsi:type="dcterms:W3CDTF">2020-10-16T08:24:51Z</dcterms:modified>
</cp:coreProperties>
</file>