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C5"/>
    <a:srgbClr val="BDE3E7"/>
    <a:srgbClr val="FCF8DE"/>
    <a:srgbClr val="D9E0E3"/>
    <a:srgbClr val="009BAE"/>
    <a:srgbClr val="FFFFFF"/>
    <a:srgbClr val="C5C5C5"/>
    <a:srgbClr val="A5FFFE"/>
    <a:srgbClr val="005570"/>
    <a:srgbClr val="21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7" d="100"/>
          <a:sy n="87" d="100"/>
        </p:scale>
        <p:origin x="2820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B4-4287-A602-DC34646B7CDA}"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B4-4287-A602-DC34646B7CDA}"/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B4-4287-A602-DC34646B7CDA}"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B4-4287-A602-DC34646B7CDA}"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B4-4287-A602-DC34646B7CDA}"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B4-4287-A602-DC34646B7CDA}"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B4-4287-A602-DC34646B7CDA}"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B4-4287-A602-DC34646B7CDA}"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B4-4287-A602-DC34646B7CDA}"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B4-4287-A602-DC34646B7CDA}"/>
                </c:ext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B4-4287-A602-DC34646B7CDA}"/>
                </c:ext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B4-4287-A602-DC34646B7CDA}"/>
                </c:ext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B4-4287-A602-DC34646B7CDA}"/>
                </c:ext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B4-4287-A602-DC34646B7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1B4-4287-A602-DC34646B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89520"/>
        <c:axId val="112988344"/>
      </c:lineChart>
      <c:catAx>
        <c:axId val="11298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988344"/>
        <c:crosses val="autoZero"/>
        <c:auto val="1"/>
        <c:lblAlgn val="ctr"/>
        <c:lblOffset val="100"/>
        <c:noMultiLvlLbl val="0"/>
      </c:catAx>
      <c:valAx>
        <c:axId val="112988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29895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96647642511143E-2"/>
                  <c:y val="-0.31056804006429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20-49EA-B125-6B9F45C8D158}"/>
                </c:ext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20-49EA-B125-6B9F45C8D158}"/>
                </c:ext>
              </c:extLst>
            </c:dLbl>
            <c:dLbl>
              <c:idx val="2"/>
              <c:layout>
                <c:manualLayout>
                  <c:x val="2.5396647642511188E-2"/>
                  <c:y val="-0.28347904524007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20-49EA-B125-6B9F45C8D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930</c:v>
                </c:pt>
                <c:pt idx="1">
                  <c:v>930</c:v>
                </c:pt>
                <c:pt idx="2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20-49EA-B125-6B9F45C8D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155678256"/>
        <c:axId val="155678648"/>
        <c:axId val="0"/>
      </c:bar3DChart>
      <c:catAx>
        <c:axId val="15567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78648"/>
        <c:crosses val="autoZero"/>
        <c:auto val="1"/>
        <c:lblAlgn val="ctr"/>
        <c:lblOffset val="100"/>
        <c:noMultiLvlLbl val="0"/>
      </c:catAx>
      <c:valAx>
        <c:axId val="15567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7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05295301020265"/>
          <c:y val="4.67832982888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A-4FAF-85E3-BDA738FBD694}"/>
                </c:ext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A-4FAF-85E3-BDA738FBD694}"/>
                </c:ext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6A-4FAF-85E3-BDA738FBD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6500</c:v>
                </c:pt>
                <c:pt idx="1">
                  <c:v>6500</c:v>
                </c:pt>
                <c:pt idx="2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6A-4FAF-85E3-BDA738FBD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679824"/>
        <c:axId val="207653416"/>
        <c:axId val="0"/>
      </c:bar3DChart>
      <c:catAx>
        <c:axId val="1556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7653416"/>
        <c:crosses val="autoZero"/>
        <c:auto val="1"/>
        <c:lblAlgn val="ctr"/>
        <c:lblOffset val="100"/>
        <c:noMultiLvlLbl val="0"/>
      </c:catAx>
      <c:valAx>
        <c:axId val="207653416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5567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722149" y="3508357"/>
            <a:ext cx="4659179" cy="31059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endParaRPr lang="ru-RU" sz="4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4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4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4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9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33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за 9 месяцев 2019 года </a:t>
            </a:r>
          </a:p>
          <a:p>
            <a:pPr fontAlgn="auto">
              <a:spcAft>
                <a:spcPts val="0"/>
              </a:spcAft>
            </a:pPr>
            <a:r>
              <a:rPr lang="ru-RU" sz="33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2019-2021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20" y="1955920"/>
            <a:ext cx="993885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3682" y="6614267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7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2019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2000">
              <a:srgbClr val="BDE3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8" y="219513"/>
            <a:ext cx="4018590" cy="2768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жилищной инспекции Мурманской области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00">
              <a:srgbClr val="97CAC5"/>
            </a:gs>
            <a:gs pos="98340">
              <a:schemeClr val="accent1">
                <a:lumMod val="30000"/>
                <a:lumOff val="70000"/>
              </a:schemeClr>
            </a:gs>
            <a:gs pos="5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rgbClr val="97CAC5">
              <a:alpha val="7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служба контроля и надзора в жилищно-коммунальном хозяйстве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954107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4944" y="7740352"/>
            <a:ext cx="2520280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 организации бюджетного процесса и ресурсного обеспечения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0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386">
              <a:srgbClr val="FFFFFF"/>
            </a:gs>
            <a:gs pos="13278">
              <a:srgbClr val="FFFFFF"/>
            </a:gs>
            <a:gs pos="43158">
              <a:srgbClr val="E6F4F6"/>
            </a:gs>
            <a:gs pos="22000">
              <a:srgbClr val="E9F6F7"/>
            </a:gs>
            <a:gs pos="91701">
              <a:schemeClr val="accent1">
                <a:lumMod val="30000"/>
                <a:lumOff val="70000"/>
              </a:schemeClr>
            </a:gs>
            <a:gs pos="69000">
              <a:srgbClr val="BDE3E7"/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59381" y="-175932"/>
            <a:ext cx="5349289" cy="703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1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1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3 квартал 2019 года в соответствии со своими функциями Государственная жилищная инспекция Мурманской области в отношении юридических лиц провела 1569 проверок, общее количество внеплановых проверок 1679, в том числе 836 проверки проведены по контролю за выполнением ранее выданных предписаний, 843 проверок проведены по фактам нарушения прав потребителей при поступлении обращений граждан, права которых нарушены.</a:t>
            </a:r>
          </a:p>
          <a:p>
            <a:pPr indent="4320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лиц, в отношении которых выявлены правонарушения составило 1569. В ходе проверок выявлено 1008 нарушений, из которых 587 нарушения обязательных требований законодательства, 154 нарушений по невыполнению предписаний.</a:t>
            </a:r>
          </a:p>
          <a:p>
            <a:pPr indent="4320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3 квартал 2019 года общая сумма наложенных штрафов составила 1870 тыс. рублей, уплачено в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4707,5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78. Количество проверок, предусмотренных ежегодным планом на 2019 года, составляет 22, 21 проверка проведена в установленный срок.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BDE3E7"/>
            </a:gs>
            <a:gs pos="48000">
              <a:srgbClr val="D9E0E3"/>
            </a:gs>
            <a:gs pos="30000">
              <a:srgbClr val="D9E0E3"/>
            </a:gs>
            <a:gs pos="69000">
              <a:srgbClr val="CEE1E5"/>
            </a:gs>
            <a:gs pos="13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3207" y="3480422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78" y="666064"/>
            <a:ext cx="5206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63178" y="3141407"/>
            <a:ext cx="5196670" cy="3095268"/>
            <a:chOff x="2000240" y="2806775"/>
            <a:chExt cx="4301568" cy="2332301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37057"/>
              <a:chOff x="2001663" y="3202019"/>
              <a:chExt cx="4297007" cy="1937057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502377"/>
                <a:ext cx="4297007" cy="1636699"/>
                <a:chOff x="2001663" y="3670999"/>
                <a:chExt cx="4297007" cy="1636699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84494"/>
                  <a:ext cx="2387226" cy="217339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39 022,4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921088"/>
                  <a:ext cx="2387226" cy="21766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44 949,9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1064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7131" y="4599242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4602043"/>
                  <a:ext cx="2408624" cy="224860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51 4</a:t>
                  </a:r>
                  <a:r>
                    <a:rPr lang="en-US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68</a:t>
                  </a:r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,3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51 162,1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39957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52 773,0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06775"/>
              <a:ext cx="4301568" cy="41269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финансирования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подпрограммы по годам</a:t>
              </a: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54811" y="6216173"/>
            <a:ext cx="51459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Исполнение бюджета за 9 месяцев 2019 год, </a:t>
            </a:r>
            <a:r>
              <a:rPr lang="ru-RU" sz="13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тыс.руб</a:t>
            </a:r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433333" y="6681643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46424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Внепрограммная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на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393574" y="6643703"/>
              <a:ext cx="1186426" cy="52338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51 4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,3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3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6 281,9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70,52</a:t>
              </a:r>
              <a:endParaRPr lang="ru-RU" sz="12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222895797"/>
              </p:ext>
            </p:extLst>
          </p:nvPr>
        </p:nvGraphicFramePr>
        <p:xfrm>
          <a:off x="1633754" y="1679891"/>
          <a:ext cx="5100511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648523997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309568" y="8297832"/>
            <a:ext cx="5102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9 месяцев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года от годового объема составило 99,49 %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84784" y="4302875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месяцев 2019 года от годового объема составило 47,31 %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56970</TotalTime>
  <Words>729</Words>
  <Application>Microsoft Office PowerPoint</Application>
  <PresentationFormat>Экран (4:3)</PresentationFormat>
  <Paragraphs>122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Georgia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Погорелова С.А.</cp:lastModifiedBy>
  <cp:revision>4353</cp:revision>
  <cp:lastPrinted>2019-05-14T08:03:03Z</cp:lastPrinted>
  <dcterms:created xsi:type="dcterms:W3CDTF">2013-06-27T09:24:07Z</dcterms:created>
  <dcterms:modified xsi:type="dcterms:W3CDTF">2020-02-28T12:24:48Z</dcterms:modified>
</cp:coreProperties>
</file>