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16"/>
  </p:notesMasterIdLst>
  <p:sldIdLst>
    <p:sldId id="266" r:id="rId2"/>
    <p:sldId id="267" r:id="rId3"/>
    <p:sldId id="264" r:id="rId4"/>
    <p:sldId id="276" r:id="rId5"/>
    <p:sldId id="274" r:id="rId6"/>
    <p:sldId id="271" r:id="rId7"/>
    <p:sldId id="272" r:id="rId8"/>
    <p:sldId id="263" r:id="rId9"/>
    <p:sldId id="258" r:id="rId10"/>
    <p:sldId id="256" r:id="rId11"/>
    <p:sldId id="275" r:id="rId12"/>
    <p:sldId id="273" r:id="rId13"/>
    <p:sldId id="269" r:id="rId14"/>
    <p:sldId id="268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2" autoAdjust="0"/>
    <p:restoredTop sz="94660" autoAdjust="0"/>
  </p:normalViewPr>
  <p:slideViewPr>
    <p:cSldViewPr snapToGrid="0">
      <p:cViewPr>
        <p:scale>
          <a:sx n="60" d="100"/>
          <a:sy n="60" d="100"/>
        </p:scale>
        <p:origin x="-2460" y="-13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7C8B482-C0EB-41B6-9068-3283C1E830FA}" type="doc">
      <dgm:prSet loTypeId="urn:microsoft.com/office/officeart/2005/8/layout/gear1" loCatId="cycle" qsTypeId="urn:microsoft.com/office/officeart/2005/8/quickstyle/3d5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692883C8-5F8F-4F32-8A41-277DCFFC14F4}">
      <dgm:prSet phldrT="[Текст]" custT="1"/>
      <dgm:spPr/>
      <dgm:t>
        <a:bodyPr/>
        <a:lstStyle/>
        <a:p>
          <a:r>
            <a:rPr lang="ru-RU" sz="1400" dirty="0" smtClean="0"/>
            <a:t>Снабжающая организация</a:t>
          </a:r>
          <a:endParaRPr lang="ru-RU" sz="1400" dirty="0"/>
        </a:p>
      </dgm:t>
    </dgm:pt>
    <dgm:pt modelId="{A8D00C79-E2C3-4225-AB13-C5857A7145AF}" type="parTrans" cxnId="{C1C8B609-4C74-49F1-9BF5-EF9597EA2FDD}">
      <dgm:prSet/>
      <dgm:spPr/>
      <dgm:t>
        <a:bodyPr/>
        <a:lstStyle/>
        <a:p>
          <a:endParaRPr lang="ru-RU"/>
        </a:p>
      </dgm:t>
    </dgm:pt>
    <dgm:pt modelId="{A29A851F-0B9C-452E-B7EA-04199AC094AF}" type="sibTrans" cxnId="{C1C8B609-4C74-49F1-9BF5-EF9597EA2FDD}">
      <dgm:prSet/>
      <dgm:spPr/>
      <dgm:t>
        <a:bodyPr/>
        <a:lstStyle/>
        <a:p>
          <a:endParaRPr lang="ru-RU"/>
        </a:p>
      </dgm:t>
    </dgm:pt>
    <dgm:pt modelId="{7D873D01-FB1C-4DCC-BBE2-225C66877665}">
      <dgm:prSet phldrT="[Текст]" custT="1"/>
      <dgm:spPr/>
      <dgm:t>
        <a:bodyPr/>
        <a:lstStyle/>
        <a:p>
          <a:r>
            <a:rPr lang="ru-RU" sz="1400" dirty="0" smtClean="0"/>
            <a:t>Управляющая компания</a:t>
          </a:r>
          <a:endParaRPr lang="ru-RU" sz="1400" dirty="0"/>
        </a:p>
      </dgm:t>
    </dgm:pt>
    <dgm:pt modelId="{58A5CE61-0D6E-4027-B792-DF2CA4585E0C}" type="parTrans" cxnId="{CFC56F8E-ED39-4986-8E5B-6DBD54A562BD}">
      <dgm:prSet/>
      <dgm:spPr/>
      <dgm:t>
        <a:bodyPr/>
        <a:lstStyle/>
        <a:p>
          <a:endParaRPr lang="ru-RU"/>
        </a:p>
      </dgm:t>
    </dgm:pt>
    <dgm:pt modelId="{CA55D5CE-FFDB-4738-9DC6-71BA4454650C}" type="sibTrans" cxnId="{CFC56F8E-ED39-4986-8E5B-6DBD54A562BD}">
      <dgm:prSet/>
      <dgm:spPr/>
      <dgm:t>
        <a:bodyPr/>
        <a:lstStyle/>
        <a:p>
          <a:endParaRPr lang="ru-RU"/>
        </a:p>
      </dgm:t>
    </dgm:pt>
    <dgm:pt modelId="{220E1E01-554A-4FD7-B508-383B560DE3F6}">
      <dgm:prSet phldrT="[Текст]" custT="1"/>
      <dgm:spPr/>
      <dgm:t>
        <a:bodyPr/>
        <a:lstStyle/>
        <a:p>
          <a:r>
            <a:rPr lang="ru-RU" sz="1400" dirty="0" smtClean="0"/>
            <a:t>ТСЖ</a:t>
          </a:r>
          <a:endParaRPr lang="ru-RU" sz="1400" dirty="0"/>
        </a:p>
      </dgm:t>
    </dgm:pt>
    <dgm:pt modelId="{F5D1A7A8-CEA3-4BC2-80B1-7FF4A8B82993}" type="parTrans" cxnId="{4C2C780C-8373-47FD-84E3-25586A929559}">
      <dgm:prSet/>
      <dgm:spPr/>
      <dgm:t>
        <a:bodyPr/>
        <a:lstStyle/>
        <a:p>
          <a:endParaRPr lang="ru-RU"/>
        </a:p>
      </dgm:t>
    </dgm:pt>
    <dgm:pt modelId="{8A834851-4481-4164-9FF3-70CB1790AABA}" type="sibTrans" cxnId="{4C2C780C-8373-47FD-84E3-25586A929559}">
      <dgm:prSet/>
      <dgm:spPr/>
      <dgm:t>
        <a:bodyPr/>
        <a:lstStyle/>
        <a:p>
          <a:endParaRPr lang="ru-RU"/>
        </a:p>
      </dgm:t>
    </dgm:pt>
    <dgm:pt modelId="{A3D8EAFA-2AAE-461F-A438-CC47E77FD2A7}">
      <dgm:prSet phldrT="[Текст]" custLinFactX="-37251" custLinFactNeighborX="-100000" custLinFactNeighborY="12162"/>
      <dgm:spPr/>
      <dgm:t>
        <a:bodyPr/>
        <a:lstStyle/>
        <a:p>
          <a:endParaRPr lang="ru-RU"/>
        </a:p>
      </dgm:t>
    </dgm:pt>
    <dgm:pt modelId="{2AB29534-E03D-4242-B2F3-0BF06DDB32A3}" type="parTrans" cxnId="{3952BA53-145A-4655-B764-2C04214A125C}">
      <dgm:prSet/>
      <dgm:spPr/>
      <dgm:t>
        <a:bodyPr/>
        <a:lstStyle/>
        <a:p>
          <a:endParaRPr lang="ru-RU"/>
        </a:p>
      </dgm:t>
    </dgm:pt>
    <dgm:pt modelId="{3D3B28D0-1EDF-4608-98AE-BECCCAC070B3}" type="sibTrans" cxnId="{3952BA53-145A-4655-B764-2C04214A125C}">
      <dgm:prSet custLinFactNeighborX="-97909" custLinFactNeighborY="1486"/>
      <dgm:spPr/>
      <dgm:t>
        <a:bodyPr/>
        <a:lstStyle/>
        <a:p>
          <a:endParaRPr lang="ru-RU"/>
        </a:p>
      </dgm:t>
    </dgm:pt>
    <dgm:pt modelId="{51EDC25F-C68F-47C9-B7AE-A8D9BF390C21}">
      <dgm:prSet phldrT="[Текст]" custLinFactX="-37251" custLinFactNeighborX="-100000" custLinFactNeighborY="12162"/>
      <dgm:spPr/>
      <dgm:t>
        <a:bodyPr/>
        <a:lstStyle/>
        <a:p>
          <a:endParaRPr lang="ru-RU"/>
        </a:p>
      </dgm:t>
    </dgm:pt>
    <dgm:pt modelId="{6A9AD6F4-D35C-4A53-A98E-8EB8C18F9A1B}" type="parTrans" cxnId="{B3D29176-2797-4377-8A5A-B108DA291E5B}">
      <dgm:prSet/>
      <dgm:spPr/>
      <dgm:t>
        <a:bodyPr/>
        <a:lstStyle/>
        <a:p>
          <a:endParaRPr lang="ru-RU"/>
        </a:p>
      </dgm:t>
    </dgm:pt>
    <dgm:pt modelId="{07772EE2-05CC-4806-964B-4C4FE5662115}" type="sibTrans" cxnId="{B3D29176-2797-4377-8A5A-B108DA291E5B}">
      <dgm:prSet custLinFactNeighborX="-97909" custLinFactNeighborY="1486"/>
      <dgm:spPr/>
      <dgm:t>
        <a:bodyPr/>
        <a:lstStyle/>
        <a:p>
          <a:endParaRPr lang="ru-RU"/>
        </a:p>
      </dgm:t>
    </dgm:pt>
    <dgm:pt modelId="{D7646B82-3C59-4990-8B09-7758785C4B14}" type="pres">
      <dgm:prSet presAssocID="{E7C8B482-C0EB-41B6-9068-3283C1E830FA}" presName="composite" presStyleCnt="0">
        <dgm:presLayoutVars>
          <dgm:chMax val="3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62260B6-33DB-47FA-A9C6-BF3D6DA67D59}" type="pres">
      <dgm:prSet presAssocID="{692883C8-5F8F-4F32-8A41-277DCFFC14F4}" presName="gear1" presStyleLbl="node1" presStyleIdx="0" presStyleCnt="3" custLinFactNeighborX="-27722" custLinFactNeighborY="-4025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D83DBB-D34D-49DE-81AD-C3583435CA73}" type="pres">
      <dgm:prSet presAssocID="{692883C8-5F8F-4F32-8A41-277DCFFC14F4}" presName="gear1srcNode" presStyleLbl="node1" presStyleIdx="0" presStyleCnt="3"/>
      <dgm:spPr/>
      <dgm:t>
        <a:bodyPr/>
        <a:lstStyle/>
        <a:p>
          <a:endParaRPr lang="ru-RU"/>
        </a:p>
      </dgm:t>
    </dgm:pt>
    <dgm:pt modelId="{5E03EAAB-6AF4-4FC3-84B9-D249D44FF26B}" type="pres">
      <dgm:prSet presAssocID="{692883C8-5F8F-4F32-8A41-277DCFFC14F4}" presName="gear1dstNode" presStyleLbl="node1" presStyleIdx="0" presStyleCnt="3"/>
      <dgm:spPr/>
      <dgm:t>
        <a:bodyPr/>
        <a:lstStyle/>
        <a:p>
          <a:endParaRPr lang="ru-RU"/>
        </a:p>
      </dgm:t>
    </dgm:pt>
    <dgm:pt modelId="{8567BCAC-BAF9-4F05-86D9-0A4C7B99FD65}" type="pres">
      <dgm:prSet presAssocID="{7D873D01-FB1C-4DCC-BBE2-225C66877665}" presName="gear2" presStyleLbl="node1" presStyleIdx="1" presStyleCnt="3" custScaleX="121909" custScaleY="125180" custLinFactNeighborX="-46406" custLinFactNeighborY="3896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AE1946-9A68-422E-97A7-6A5E62E201C0}" type="pres">
      <dgm:prSet presAssocID="{7D873D01-FB1C-4DCC-BBE2-225C66877665}" presName="gear2srcNode" presStyleLbl="node1" presStyleIdx="1" presStyleCnt="3"/>
      <dgm:spPr/>
      <dgm:t>
        <a:bodyPr/>
        <a:lstStyle/>
        <a:p>
          <a:endParaRPr lang="ru-RU"/>
        </a:p>
      </dgm:t>
    </dgm:pt>
    <dgm:pt modelId="{6EA1D1C6-B5EA-4E96-9550-4862021786CD}" type="pres">
      <dgm:prSet presAssocID="{7D873D01-FB1C-4DCC-BBE2-225C66877665}" presName="gear2dstNode" presStyleLbl="node1" presStyleIdx="1" presStyleCnt="3"/>
      <dgm:spPr/>
      <dgm:t>
        <a:bodyPr/>
        <a:lstStyle/>
        <a:p>
          <a:endParaRPr lang="ru-RU"/>
        </a:p>
      </dgm:t>
    </dgm:pt>
    <dgm:pt modelId="{4BFCDA10-05C7-446A-BCEC-7A6B30D99CEE}" type="pres">
      <dgm:prSet presAssocID="{220E1E01-554A-4FD7-B508-383B560DE3F6}" presName="gear3" presStyleLbl="node1" presStyleIdx="2" presStyleCnt="3" custLinFactNeighborX="-74573" custLinFactNeighborY="9567"/>
      <dgm:spPr/>
      <dgm:t>
        <a:bodyPr/>
        <a:lstStyle/>
        <a:p>
          <a:endParaRPr lang="ru-RU"/>
        </a:p>
      </dgm:t>
    </dgm:pt>
    <dgm:pt modelId="{CB6D251E-47DC-4D1D-9D27-52420E614F75}" type="pres">
      <dgm:prSet presAssocID="{220E1E01-554A-4FD7-B508-383B560DE3F6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F81487-561B-494F-BC85-2DEC910FED4E}" type="pres">
      <dgm:prSet presAssocID="{220E1E01-554A-4FD7-B508-383B560DE3F6}" presName="gear3srcNode" presStyleLbl="node1" presStyleIdx="2" presStyleCnt="3"/>
      <dgm:spPr/>
      <dgm:t>
        <a:bodyPr/>
        <a:lstStyle/>
        <a:p>
          <a:endParaRPr lang="ru-RU"/>
        </a:p>
      </dgm:t>
    </dgm:pt>
    <dgm:pt modelId="{01F59639-60A5-47C9-8AB7-BE91A9C90A32}" type="pres">
      <dgm:prSet presAssocID="{220E1E01-554A-4FD7-B508-383B560DE3F6}" presName="gear3dstNode" presStyleLbl="node1" presStyleIdx="2" presStyleCnt="3"/>
      <dgm:spPr/>
      <dgm:t>
        <a:bodyPr/>
        <a:lstStyle/>
        <a:p>
          <a:endParaRPr lang="ru-RU"/>
        </a:p>
      </dgm:t>
    </dgm:pt>
    <dgm:pt modelId="{71EFCA5E-2B4F-4EF4-B321-23E8634BC5C3}" type="pres">
      <dgm:prSet presAssocID="{A29A851F-0B9C-452E-B7EA-04199AC094AF}" presName="connector1" presStyleLbl="sibTrans2D1" presStyleIdx="0" presStyleCnt="3" custLinFactNeighborX="-27684" custLinFactNeighborY="-31857"/>
      <dgm:spPr/>
      <dgm:t>
        <a:bodyPr/>
        <a:lstStyle/>
        <a:p>
          <a:endParaRPr lang="ru-RU"/>
        </a:p>
      </dgm:t>
    </dgm:pt>
    <dgm:pt modelId="{045EE19B-CA6F-45A8-A1E1-0E84482B14A1}" type="pres">
      <dgm:prSet presAssocID="{CA55D5CE-FFDB-4738-9DC6-71BA4454650C}" presName="connector2" presStyleLbl="sibTrans2D1" presStyleIdx="1" presStyleCnt="3" custLinFactNeighborX="-41626" custLinFactNeighborY="22322"/>
      <dgm:spPr/>
      <dgm:t>
        <a:bodyPr/>
        <a:lstStyle/>
        <a:p>
          <a:endParaRPr lang="ru-RU"/>
        </a:p>
      </dgm:t>
    </dgm:pt>
    <dgm:pt modelId="{EC7DE3E0-BE10-415A-99CF-140D0D849E94}" type="pres">
      <dgm:prSet presAssocID="{8A834851-4481-4164-9FF3-70CB1790AABA}" presName="connector3" presStyleLbl="sibTrans2D1" presStyleIdx="2" presStyleCnt="3" custLinFactNeighborX="-57307" custLinFactNeighborY="7275"/>
      <dgm:spPr/>
      <dgm:t>
        <a:bodyPr/>
        <a:lstStyle/>
        <a:p>
          <a:endParaRPr lang="ru-RU"/>
        </a:p>
      </dgm:t>
    </dgm:pt>
  </dgm:ptLst>
  <dgm:cxnLst>
    <dgm:cxn modelId="{47E5318C-98DC-4B3A-A293-F21BA512250D}" type="presOf" srcId="{7D873D01-FB1C-4DCC-BBE2-225C66877665}" destId="{6EA1D1C6-B5EA-4E96-9550-4862021786CD}" srcOrd="2" destOrd="0" presId="urn:microsoft.com/office/officeart/2005/8/layout/gear1"/>
    <dgm:cxn modelId="{6F1CD2D5-432F-4FB4-8365-02B53124ED7D}" type="presOf" srcId="{220E1E01-554A-4FD7-B508-383B560DE3F6}" destId="{CB6D251E-47DC-4D1D-9D27-52420E614F75}" srcOrd="1" destOrd="0" presId="urn:microsoft.com/office/officeart/2005/8/layout/gear1"/>
    <dgm:cxn modelId="{D74DCE9A-3BD7-45B9-BCF6-4FA06248B0B7}" type="presOf" srcId="{A29A851F-0B9C-452E-B7EA-04199AC094AF}" destId="{71EFCA5E-2B4F-4EF4-B321-23E8634BC5C3}" srcOrd="0" destOrd="0" presId="urn:microsoft.com/office/officeart/2005/8/layout/gear1"/>
    <dgm:cxn modelId="{B3D29176-2797-4377-8A5A-B108DA291E5B}" srcId="{E7C8B482-C0EB-41B6-9068-3283C1E830FA}" destId="{51EDC25F-C68F-47C9-B7AE-A8D9BF390C21}" srcOrd="4" destOrd="0" parTransId="{6A9AD6F4-D35C-4A53-A98E-8EB8C18F9A1B}" sibTransId="{07772EE2-05CC-4806-964B-4C4FE5662115}"/>
    <dgm:cxn modelId="{46CFD2F9-0A69-4FD5-B510-5B08EA1ACC73}" type="presOf" srcId="{CA55D5CE-FFDB-4738-9DC6-71BA4454650C}" destId="{045EE19B-CA6F-45A8-A1E1-0E84482B14A1}" srcOrd="0" destOrd="0" presId="urn:microsoft.com/office/officeart/2005/8/layout/gear1"/>
    <dgm:cxn modelId="{83DF7CCA-C9A9-40CD-94EE-ED7B8F2AECC3}" type="presOf" srcId="{8A834851-4481-4164-9FF3-70CB1790AABA}" destId="{EC7DE3E0-BE10-415A-99CF-140D0D849E94}" srcOrd="0" destOrd="0" presId="urn:microsoft.com/office/officeart/2005/8/layout/gear1"/>
    <dgm:cxn modelId="{3952BA53-145A-4655-B764-2C04214A125C}" srcId="{E7C8B482-C0EB-41B6-9068-3283C1E830FA}" destId="{A3D8EAFA-2AAE-461F-A438-CC47E77FD2A7}" srcOrd="3" destOrd="0" parTransId="{2AB29534-E03D-4242-B2F3-0BF06DDB32A3}" sibTransId="{3D3B28D0-1EDF-4608-98AE-BECCCAC070B3}"/>
    <dgm:cxn modelId="{ACE9BABC-0F4C-4E90-9E1D-1688415A57C4}" type="presOf" srcId="{692883C8-5F8F-4F32-8A41-277DCFFC14F4}" destId="{362260B6-33DB-47FA-A9C6-BF3D6DA67D59}" srcOrd="0" destOrd="0" presId="urn:microsoft.com/office/officeart/2005/8/layout/gear1"/>
    <dgm:cxn modelId="{C1C8B609-4C74-49F1-9BF5-EF9597EA2FDD}" srcId="{E7C8B482-C0EB-41B6-9068-3283C1E830FA}" destId="{692883C8-5F8F-4F32-8A41-277DCFFC14F4}" srcOrd="0" destOrd="0" parTransId="{A8D00C79-E2C3-4225-AB13-C5857A7145AF}" sibTransId="{A29A851F-0B9C-452E-B7EA-04199AC094AF}"/>
    <dgm:cxn modelId="{7A13905D-D8D9-47AD-9C2C-99B13C749FC2}" type="presOf" srcId="{220E1E01-554A-4FD7-B508-383B560DE3F6}" destId="{4BFCDA10-05C7-446A-BCEC-7A6B30D99CEE}" srcOrd="0" destOrd="0" presId="urn:microsoft.com/office/officeart/2005/8/layout/gear1"/>
    <dgm:cxn modelId="{15493BE9-EF77-434A-A7E4-9B150836827B}" type="presOf" srcId="{692883C8-5F8F-4F32-8A41-277DCFFC14F4}" destId="{5E03EAAB-6AF4-4FC3-84B9-D249D44FF26B}" srcOrd="2" destOrd="0" presId="urn:microsoft.com/office/officeart/2005/8/layout/gear1"/>
    <dgm:cxn modelId="{F2B5A7EE-8781-44B1-8093-21A215171B29}" type="presOf" srcId="{7D873D01-FB1C-4DCC-BBE2-225C66877665}" destId="{C5AE1946-9A68-422E-97A7-6A5E62E201C0}" srcOrd="1" destOrd="0" presId="urn:microsoft.com/office/officeart/2005/8/layout/gear1"/>
    <dgm:cxn modelId="{4C2C780C-8373-47FD-84E3-25586A929559}" srcId="{E7C8B482-C0EB-41B6-9068-3283C1E830FA}" destId="{220E1E01-554A-4FD7-B508-383B560DE3F6}" srcOrd="2" destOrd="0" parTransId="{F5D1A7A8-CEA3-4BC2-80B1-7FF4A8B82993}" sibTransId="{8A834851-4481-4164-9FF3-70CB1790AABA}"/>
    <dgm:cxn modelId="{320F52E7-1D36-4844-B9EA-217FB5DB83B0}" type="presOf" srcId="{220E1E01-554A-4FD7-B508-383B560DE3F6}" destId="{01F59639-60A5-47C9-8AB7-BE91A9C90A32}" srcOrd="3" destOrd="0" presId="urn:microsoft.com/office/officeart/2005/8/layout/gear1"/>
    <dgm:cxn modelId="{39437BFA-8505-4703-B114-24A0CFF50F9C}" type="presOf" srcId="{220E1E01-554A-4FD7-B508-383B560DE3F6}" destId="{21F81487-561B-494F-BC85-2DEC910FED4E}" srcOrd="2" destOrd="0" presId="urn:microsoft.com/office/officeart/2005/8/layout/gear1"/>
    <dgm:cxn modelId="{B9F6469B-ECCE-463F-A833-12BEACE1DB0A}" type="presOf" srcId="{E7C8B482-C0EB-41B6-9068-3283C1E830FA}" destId="{D7646B82-3C59-4990-8B09-7758785C4B14}" srcOrd="0" destOrd="0" presId="urn:microsoft.com/office/officeart/2005/8/layout/gear1"/>
    <dgm:cxn modelId="{24F92C14-75C3-43C6-9DE0-0164AF78A95F}" type="presOf" srcId="{692883C8-5F8F-4F32-8A41-277DCFFC14F4}" destId="{3CD83DBB-D34D-49DE-81AD-C3583435CA73}" srcOrd="1" destOrd="0" presId="urn:microsoft.com/office/officeart/2005/8/layout/gear1"/>
    <dgm:cxn modelId="{CFC56F8E-ED39-4986-8E5B-6DBD54A562BD}" srcId="{E7C8B482-C0EB-41B6-9068-3283C1E830FA}" destId="{7D873D01-FB1C-4DCC-BBE2-225C66877665}" srcOrd="1" destOrd="0" parTransId="{58A5CE61-0D6E-4027-B792-DF2CA4585E0C}" sibTransId="{CA55D5CE-FFDB-4738-9DC6-71BA4454650C}"/>
    <dgm:cxn modelId="{84167277-3523-49E5-B82C-37ADE572A509}" type="presOf" srcId="{7D873D01-FB1C-4DCC-BBE2-225C66877665}" destId="{8567BCAC-BAF9-4F05-86D9-0A4C7B99FD65}" srcOrd="0" destOrd="0" presId="urn:microsoft.com/office/officeart/2005/8/layout/gear1"/>
    <dgm:cxn modelId="{D8966B58-6EF6-4737-AAB7-0EAA0389C866}" type="presParOf" srcId="{D7646B82-3C59-4990-8B09-7758785C4B14}" destId="{362260B6-33DB-47FA-A9C6-BF3D6DA67D59}" srcOrd="0" destOrd="0" presId="urn:microsoft.com/office/officeart/2005/8/layout/gear1"/>
    <dgm:cxn modelId="{A8BFA59D-CB12-4FEB-AC89-EBAA09DAFFF8}" type="presParOf" srcId="{D7646B82-3C59-4990-8B09-7758785C4B14}" destId="{3CD83DBB-D34D-49DE-81AD-C3583435CA73}" srcOrd="1" destOrd="0" presId="urn:microsoft.com/office/officeart/2005/8/layout/gear1"/>
    <dgm:cxn modelId="{7E7845C8-723E-4067-816C-2E5CA41C1D21}" type="presParOf" srcId="{D7646B82-3C59-4990-8B09-7758785C4B14}" destId="{5E03EAAB-6AF4-4FC3-84B9-D249D44FF26B}" srcOrd="2" destOrd="0" presId="urn:microsoft.com/office/officeart/2005/8/layout/gear1"/>
    <dgm:cxn modelId="{24C60ACD-513D-4E49-9502-D1CC37183FB3}" type="presParOf" srcId="{D7646B82-3C59-4990-8B09-7758785C4B14}" destId="{8567BCAC-BAF9-4F05-86D9-0A4C7B99FD65}" srcOrd="3" destOrd="0" presId="urn:microsoft.com/office/officeart/2005/8/layout/gear1"/>
    <dgm:cxn modelId="{0105BB98-D7AF-4132-8CD4-9385D73D10E6}" type="presParOf" srcId="{D7646B82-3C59-4990-8B09-7758785C4B14}" destId="{C5AE1946-9A68-422E-97A7-6A5E62E201C0}" srcOrd="4" destOrd="0" presId="urn:microsoft.com/office/officeart/2005/8/layout/gear1"/>
    <dgm:cxn modelId="{3BB742A1-A50F-44D1-8FB5-AB857A918476}" type="presParOf" srcId="{D7646B82-3C59-4990-8B09-7758785C4B14}" destId="{6EA1D1C6-B5EA-4E96-9550-4862021786CD}" srcOrd="5" destOrd="0" presId="urn:microsoft.com/office/officeart/2005/8/layout/gear1"/>
    <dgm:cxn modelId="{D761583C-0E42-42EE-B344-D3B9813B1DF9}" type="presParOf" srcId="{D7646B82-3C59-4990-8B09-7758785C4B14}" destId="{4BFCDA10-05C7-446A-BCEC-7A6B30D99CEE}" srcOrd="6" destOrd="0" presId="urn:microsoft.com/office/officeart/2005/8/layout/gear1"/>
    <dgm:cxn modelId="{E36E1F9A-BCBD-4A4D-8B80-69E09B3642EB}" type="presParOf" srcId="{D7646B82-3C59-4990-8B09-7758785C4B14}" destId="{CB6D251E-47DC-4D1D-9D27-52420E614F75}" srcOrd="7" destOrd="0" presId="urn:microsoft.com/office/officeart/2005/8/layout/gear1"/>
    <dgm:cxn modelId="{1AEAA258-A964-48E5-8ED6-29E3772E6AC2}" type="presParOf" srcId="{D7646B82-3C59-4990-8B09-7758785C4B14}" destId="{21F81487-561B-494F-BC85-2DEC910FED4E}" srcOrd="8" destOrd="0" presId="urn:microsoft.com/office/officeart/2005/8/layout/gear1"/>
    <dgm:cxn modelId="{8C282F3D-7A33-48F1-933A-E6A27C752169}" type="presParOf" srcId="{D7646B82-3C59-4990-8B09-7758785C4B14}" destId="{01F59639-60A5-47C9-8AB7-BE91A9C90A32}" srcOrd="9" destOrd="0" presId="urn:microsoft.com/office/officeart/2005/8/layout/gear1"/>
    <dgm:cxn modelId="{F320C254-E658-4244-9F68-96E06C8CD476}" type="presParOf" srcId="{D7646B82-3C59-4990-8B09-7758785C4B14}" destId="{71EFCA5E-2B4F-4EF4-B321-23E8634BC5C3}" srcOrd="10" destOrd="0" presId="urn:microsoft.com/office/officeart/2005/8/layout/gear1"/>
    <dgm:cxn modelId="{2C40169D-5734-4778-8DB6-1E1FA2D46BF1}" type="presParOf" srcId="{D7646B82-3C59-4990-8B09-7758785C4B14}" destId="{045EE19B-CA6F-45A8-A1E1-0E84482B14A1}" srcOrd="11" destOrd="0" presId="urn:microsoft.com/office/officeart/2005/8/layout/gear1"/>
    <dgm:cxn modelId="{9B267D8E-2247-4575-A491-920521CF4A48}" type="presParOf" srcId="{D7646B82-3C59-4990-8B09-7758785C4B14}" destId="{EC7DE3E0-BE10-415A-99CF-140D0D849E94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2260B6-33DB-47FA-A9C6-BF3D6DA67D59}">
      <dsp:nvSpPr>
        <dsp:cNvPr id="0" name=""/>
        <dsp:cNvSpPr/>
      </dsp:nvSpPr>
      <dsp:spPr>
        <a:xfrm>
          <a:off x="2432373" y="867009"/>
          <a:ext cx="2086203" cy="2086203"/>
        </a:xfrm>
        <a:prstGeom prst="gear9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Снабжающая организация</a:t>
          </a:r>
          <a:endParaRPr lang="ru-RU" sz="1400" kern="1200" dirty="0"/>
        </a:p>
      </dsp:txBody>
      <dsp:txXfrm>
        <a:off x="2851793" y="1355692"/>
        <a:ext cx="1247363" cy="1072352"/>
      </dsp:txXfrm>
    </dsp:sp>
    <dsp:sp modelId="{8567BCAC-BAF9-4F05-86D9-0A4C7B99FD65}">
      <dsp:nvSpPr>
        <dsp:cNvPr id="0" name=""/>
        <dsp:cNvSpPr/>
      </dsp:nvSpPr>
      <dsp:spPr>
        <a:xfrm>
          <a:off x="926623" y="1613977"/>
          <a:ext cx="1849650" cy="1899279"/>
        </a:xfrm>
        <a:prstGeom prst="gear6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Управляющая компания</a:t>
          </a:r>
          <a:endParaRPr lang="ru-RU" sz="1400" kern="1200" dirty="0"/>
        </a:p>
      </dsp:txBody>
      <dsp:txXfrm>
        <a:off x="1392278" y="2089768"/>
        <a:ext cx="918340" cy="947697"/>
      </dsp:txXfrm>
    </dsp:sp>
    <dsp:sp modelId="{4BFCDA10-05C7-446A-BCEC-7A6B30D99CEE}">
      <dsp:nvSpPr>
        <dsp:cNvPr id="0" name=""/>
        <dsp:cNvSpPr/>
      </dsp:nvSpPr>
      <dsp:spPr>
        <a:xfrm rot="20700000">
          <a:off x="1288987" y="341236"/>
          <a:ext cx="1486584" cy="1486584"/>
        </a:xfrm>
        <a:prstGeom prst="gear6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ТСЖ</a:t>
          </a:r>
          <a:endParaRPr lang="ru-RU" sz="1400" kern="1200" dirty="0"/>
        </a:p>
      </dsp:txBody>
      <dsp:txXfrm rot="-20700000">
        <a:off x="1615039" y="667287"/>
        <a:ext cx="834481" cy="834481"/>
      </dsp:txXfrm>
    </dsp:sp>
    <dsp:sp modelId="{71EFCA5E-2B4F-4EF4-B321-23E8634BC5C3}">
      <dsp:nvSpPr>
        <dsp:cNvPr id="0" name=""/>
        <dsp:cNvSpPr/>
      </dsp:nvSpPr>
      <dsp:spPr>
        <a:xfrm>
          <a:off x="2106686" y="543866"/>
          <a:ext cx="2670340" cy="2670340"/>
        </a:xfrm>
        <a:prstGeom prst="circularArrow">
          <a:avLst>
            <a:gd name="adj1" fmla="val 4688"/>
            <a:gd name="adj2" fmla="val 299029"/>
            <a:gd name="adj3" fmla="val 2505910"/>
            <a:gd name="adj4" fmla="val 15883548"/>
            <a:gd name="adj5" fmla="val 5469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52400" extrusionH="1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5EE19B-CA6F-45A8-A1E1-0E84482B14A1}">
      <dsp:nvSpPr>
        <dsp:cNvPr id="0" name=""/>
        <dsp:cNvSpPr/>
      </dsp:nvSpPr>
      <dsp:spPr>
        <a:xfrm>
          <a:off x="720604" y="1312889"/>
          <a:ext cx="1940169" cy="1940169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52400" extrusionH="1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7DE3E0-BE10-415A-99CF-140D0D849E94}">
      <dsp:nvSpPr>
        <dsp:cNvPr id="0" name=""/>
        <dsp:cNvSpPr/>
      </dsp:nvSpPr>
      <dsp:spPr>
        <a:xfrm>
          <a:off x="1104064" y="-4659"/>
          <a:ext cx="2091892" cy="2091892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52400" extrusionH="1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6DC265-3085-47DD-8C48-EC76C3238657}" type="datetimeFigureOut">
              <a:rPr lang="ru-RU" smtClean="0"/>
              <a:pPr/>
              <a:t>10.11.2018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F4C499-13FB-4E8F-BA2D-04F084B150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86186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F4C499-13FB-4E8F-BA2D-04F084B150B3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34220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30C0D-3B03-45AC-9C79-AB50FAF100AE}" type="datetimeFigureOut">
              <a:rPr lang="ru-RU" smtClean="0"/>
              <a:pPr/>
              <a:t>10.11.2018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E685A-EA5A-49DE-8EBE-0F507BC22A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7435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30C0D-3B03-45AC-9C79-AB50FAF100AE}" type="datetimeFigureOut">
              <a:rPr lang="ru-RU" smtClean="0"/>
              <a:pPr/>
              <a:t>10.11.2018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E685A-EA5A-49DE-8EBE-0F507BC22A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30102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30C0D-3B03-45AC-9C79-AB50FAF100AE}" type="datetimeFigureOut">
              <a:rPr lang="ru-RU" smtClean="0"/>
              <a:pPr/>
              <a:t>10.11.2018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E685A-EA5A-49DE-8EBE-0F507BC22A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137294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30C0D-3B03-45AC-9C79-AB50FAF100AE}" type="datetimeFigureOut">
              <a:rPr lang="ru-RU" smtClean="0"/>
              <a:pPr/>
              <a:t>10.11.2018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E685A-EA5A-49DE-8EBE-0F507BC22A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82668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30C0D-3B03-45AC-9C79-AB50FAF100AE}" type="datetimeFigureOut">
              <a:rPr lang="ru-RU" smtClean="0"/>
              <a:pPr/>
              <a:t>10.11.2018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E685A-EA5A-49DE-8EBE-0F507BC22A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309997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30C0D-3B03-45AC-9C79-AB50FAF100AE}" type="datetimeFigureOut">
              <a:rPr lang="ru-RU" smtClean="0"/>
              <a:pPr/>
              <a:t>10.11.2018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E685A-EA5A-49DE-8EBE-0F507BC22A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06756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30C0D-3B03-45AC-9C79-AB50FAF100AE}" type="datetimeFigureOut">
              <a:rPr lang="ru-RU" smtClean="0"/>
              <a:pPr/>
              <a:t>10.11.2018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E685A-EA5A-49DE-8EBE-0F507BC22A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73037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30C0D-3B03-45AC-9C79-AB50FAF100AE}" type="datetimeFigureOut">
              <a:rPr lang="ru-RU" smtClean="0"/>
              <a:pPr/>
              <a:t>10.11.2018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E685A-EA5A-49DE-8EBE-0F507BC22A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6890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30C0D-3B03-45AC-9C79-AB50FAF100AE}" type="datetimeFigureOut">
              <a:rPr lang="ru-RU" smtClean="0"/>
              <a:pPr/>
              <a:t>10.11.2018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E685A-EA5A-49DE-8EBE-0F507BC22A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666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30C0D-3B03-45AC-9C79-AB50FAF100AE}" type="datetimeFigureOut">
              <a:rPr lang="ru-RU" smtClean="0"/>
              <a:pPr/>
              <a:t>10.11.2018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E685A-EA5A-49DE-8EBE-0F507BC22A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16298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30C0D-3B03-45AC-9C79-AB50FAF100AE}" type="datetimeFigureOut">
              <a:rPr lang="ru-RU" smtClean="0"/>
              <a:pPr/>
              <a:t>10.11.2018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E685A-EA5A-49DE-8EBE-0F507BC22A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72529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30C0D-3B03-45AC-9C79-AB50FAF100AE}" type="datetimeFigureOut">
              <a:rPr lang="ru-RU" smtClean="0"/>
              <a:pPr/>
              <a:t>10.11.2018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E685A-EA5A-49DE-8EBE-0F507BC22A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49325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30C0D-3B03-45AC-9C79-AB50FAF100AE}" type="datetimeFigureOut">
              <a:rPr lang="ru-RU" smtClean="0"/>
              <a:pPr/>
              <a:t>10.11.2018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E685A-EA5A-49DE-8EBE-0F507BC22A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36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30C0D-3B03-45AC-9C79-AB50FAF100AE}" type="datetimeFigureOut">
              <a:rPr lang="ru-RU" smtClean="0"/>
              <a:pPr/>
              <a:t>10.11.2018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E685A-EA5A-49DE-8EBE-0F507BC22A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5636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30C0D-3B03-45AC-9C79-AB50FAF100AE}" type="datetimeFigureOut">
              <a:rPr lang="ru-RU" smtClean="0"/>
              <a:pPr/>
              <a:t>10.11.2018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E685A-EA5A-49DE-8EBE-0F507BC22A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5877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30C0D-3B03-45AC-9C79-AB50FAF100AE}" type="datetimeFigureOut">
              <a:rPr lang="ru-RU" smtClean="0"/>
              <a:pPr/>
              <a:t>10.11.2018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E685A-EA5A-49DE-8EBE-0F507BC22A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8752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830C0D-3B03-45AC-9C79-AB50FAF100AE}" type="datetimeFigureOut">
              <a:rPr lang="ru-RU" smtClean="0"/>
              <a:pPr/>
              <a:t>10.11.2018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FBE685A-EA5A-49DE-8EBE-0F507BC22A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1609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9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01 коп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18" y="1008"/>
            <a:ext cx="12187366" cy="68559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2326567172"/>
              </p:ext>
            </p:extLst>
          </p:nvPr>
        </p:nvGraphicFramePr>
        <p:xfrm>
          <a:off x="-144379" y="1462297"/>
          <a:ext cx="6400731" cy="37930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Скругленный прямоугольник 12"/>
          <p:cNvSpPr/>
          <p:nvPr/>
        </p:nvSpPr>
        <p:spPr>
          <a:xfrm>
            <a:off x="4234649" y="4806813"/>
            <a:ext cx="4339805" cy="382354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Сократить издержки компании</a:t>
            </a:r>
            <a:r>
              <a:rPr lang="en-US" dirty="0"/>
              <a:t> </a:t>
            </a:r>
            <a:r>
              <a:rPr lang="ru-RU" dirty="0"/>
              <a:t>до 15% 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474065" y="5764809"/>
            <a:ext cx="4760320" cy="382354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Повысить имидж Вашей компании на 20%</a:t>
            </a:r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581490" y="3612334"/>
            <a:ext cx="6345326" cy="382354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Повысить качество обслуживания жилого фонда на 35%</a:t>
            </a:r>
            <a:endParaRPr lang="ru-RU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318630" y="2316332"/>
            <a:ext cx="6302219" cy="556736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Сократить количество неисполненных и просроченных </a:t>
            </a:r>
          </a:p>
          <a:p>
            <a:pPr algn="ctr"/>
            <a:r>
              <a:rPr lang="ru-RU" dirty="0" smtClean="0"/>
              <a:t>заявок на 73% </a:t>
            </a:r>
            <a:endParaRPr lang="ru-RU" dirty="0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364" y="706903"/>
            <a:ext cx="1806257" cy="876588"/>
          </a:xfrm>
          <a:prstGeom prst="rect">
            <a:avLst/>
          </a:prstGeom>
        </p:spPr>
      </p:pic>
      <p:sp>
        <p:nvSpPr>
          <p:cNvPr id="24" name="Скругленный прямоугольник 23"/>
          <p:cNvSpPr/>
          <p:nvPr/>
        </p:nvSpPr>
        <p:spPr>
          <a:xfrm>
            <a:off x="3011954" y="885235"/>
            <a:ext cx="8955092" cy="65818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КС ЖКХ-РЕГИОН </a:t>
            </a:r>
            <a:r>
              <a:rPr lang="ru-RU" dirty="0">
                <a:solidFill>
                  <a:schemeClr val="tx1"/>
                </a:solidFill>
              </a:rPr>
              <a:t>– это система для планирования </a:t>
            </a:r>
            <a:r>
              <a:rPr lang="ru-RU" dirty="0" smtClean="0">
                <a:solidFill>
                  <a:schemeClr val="tx1"/>
                </a:solidFill>
              </a:rPr>
              <a:t>и </a:t>
            </a:r>
            <a:r>
              <a:rPr lang="ru-RU" dirty="0">
                <a:solidFill>
                  <a:schemeClr val="tx1"/>
                </a:solidFill>
              </a:rPr>
              <a:t>организации деятельности управляющих </a:t>
            </a:r>
            <a:r>
              <a:rPr lang="ru-RU" dirty="0" smtClean="0">
                <a:solidFill>
                  <a:schemeClr val="tx1"/>
                </a:solidFill>
              </a:rPr>
              <a:t>компаний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990732" y="1578022"/>
            <a:ext cx="26530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Мы Вам поможем</a:t>
            </a: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:</a:t>
            </a:r>
            <a:endParaRPr lang="ru-RU" sz="2400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9742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17" y="1008"/>
            <a:ext cx="12187366" cy="68559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 копия.jpg"/>
          <p:cNvPicPr>
            <a:picLocks noChangeAspect="1"/>
          </p:cNvPicPr>
          <p:nvPr/>
        </p:nvPicPr>
        <p:blipFill>
          <a:blip r:embed="rId2" cstate="print"/>
          <a:srcRect l="29680" t="24437" r="24209"/>
          <a:stretch>
            <a:fillRect/>
          </a:stretch>
        </p:blipFill>
        <p:spPr>
          <a:xfrm>
            <a:off x="3371850" y="1276350"/>
            <a:ext cx="5619750" cy="518059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73" y="241920"/>
            <a:ext cx="2552700" cy="11239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6250" y="2400300"/>
            <a:ext cx="25336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Преимущества </a:t>
            </a:r>
          </a:p>
          <a:p>
            <a:r>
              <a:rPr lang="ru-RU" sz="2400" dirty="0" smtClean="0"/>
              <a:t>КС ЖКХ-РЕГИОН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5 коп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18" y="1008"/>
            <a:ext cx="12187366" cy="68559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18" y="1008"/>
            <a:ext cx="12187366" cy="68559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2 коп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18" y="1008"/>
            <a:ext cx="12187366" cy="68559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37949" y="2290607"/>
            <a:ext cx="38420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Формирование базы данных в процессе ведения хозяйственной деятельности</a:t>
            </a:r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8290996" y="2398328"/>
            <a:ext cx="37405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Создание единого информационного пространства</a:t>
            </a:r>
            <a:endParaRPr lang="ru-RU" dirty="0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568" y="2100469"/>
            <a:ext cx="1013260" cy="1118937"/>
          </a:xfrm>
          <a:prstGeom prst="rect">
            <a:avLst/>
          </a:prstGeom>
        </p:spPr>
      </p:pic>
      <p:sp>
        <p:nvSpPr>
          <p:cNvPr id="38" name="Прямоугольник 37"/>
          <p:cNvSpPr/>
          <p:nvPr/>
        </p:nvSpPr>
        <p:spPr>
          <a:xfrm>
            <a:off x="8290996" y="3975214"/>
            <a:ext cx="25122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Анализ технического </a:t>
            </a:r>
          </a:p>
          <a:p>
            <a:r>
              <a:rPr lang="ru-RU" dirty="0" smtClean="0"/>
              <a:t>состояния </a:t>
            </a:r>
            <a:r>
              <a:rPr lang="ru-RU" dirty="0"/>
              <a:t>МКД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037949" y="4021632"/>
            <a:ext cx="37096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О</a:t>
            </a:r>
            <a:r>
              <a:rPr lang="ru-RU" dirty="0" smtClean="0"/>
              <a:t>нлайн мониторинг исполнения </a:t>
            </a:r>
          </a:p>
          <a:p>
            <a:r>
              <a:rPr lang="ru-RU" dirty="0" smtClean="0"/>
              <a:t>поступивших заявок</a:t>
            </a:r>
            <a:endParaRPr lang="ru-RU" dirty="0"/>
          </a:p>
        </p:txBody>
      </p:sp>
      <p:pic>
        <p:nvPicPr>
          <p:cNvPr id="41" name="Рисунок 4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3181" y="3708795"/>
            <a:ext cx="1723340" cy="1148893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86" y="3790226"/>
            <a:ext cx="1479961" cy="986033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2037949" y="5515223"/>
            <a:ext cx="42963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Контроль качества выполнения работ </a:t>
            </a:r>
          </a:p>
          <a:p>
            <a:r>
              <a:rPr lang="ru-RU" dirty="0" smtClean="0"/>
              <a:t>и соблюдение сроков</a:t>
            </a:r>
            <a:endParaRPr lang="ru-RU" dirty="0"/>
          </a:p>
        </p:txBody>
      </p:sp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63" y="5337948"/>
            <a:ext cx="981605" cy="1033056"/>
          </a:xfrm>
          <a:prstGeom prst="rect">
            <a:avLst/>
          </a:prstGeom>
        </p:spPr>
      </p:pic>
      <p:sp>
        <p:nvSpPr>
          <p:cNvPr id="45" name="TextBox 44"/>
          <p:cNvSpPr txBox="1"/>
          <p:nvPr/>
        </p:nvSpPr>
        <p:spPr>
          <a:xfrm>
            <a:off x="8290996" y="5491766"/>
            <a:ext cx="24304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Составление планов </a:t>
            </a:r>
          </a:p>
          <a:p>
            <a:r>
              <a:rPr lang="ru-RU" dirty="0" smtClean="0"/>
              <a:t>выполнения работ</a:t>
            </a:r>
            <a:endParaRPr lang="ru-RU" dirty="0"/>
          </a:p>
        </p:txBody>
      </p:sp>
      <p:pic>
        <p:nvPicPr>
          <p:cNvPr id="46" name="Рисунок 4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3279" y="5425811"/>
            <a:ext cx="1373837" cy="778243"/>
          </a:xfrm>
          <a:prstGeom prst="rect">
            <a:avLst/>
          </a:prstGeom>
        </p:spPr>
      </p:pic>
      <p:pic>
        <p:nvPicPr>
          <p:cNvPr id="51" name="Рисунок 5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63" y="689239"/>
            <a:ext cx="1817830" cy="80038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95127" y="957291"/>
            <a:ext cx="7227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Новый подход в работе с данными</a:t>
            </a:r>
            <a:r>
              <a:rPr lang="en-US" sz="3200" dirty="0" smtClean="0"/>
              <a:t>:</a:t>
            </a:r>
            <a:endParaRPr lang="ru-RU" sz="3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953" y="2235770"/>
            <a:ext cx="965062" cy="941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910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4 коп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18" y="1008"/>
            <a:ext cx="12187366" cy="68559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17" y="1008"/>
            <a:ext cx="12187366" cy="68559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08 коп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17" y="1008"/>
            <a:ext cx="12187366" cy="685598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11 коп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17" y="1008"/>
            <a:ext cx="12187366" cy="68559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749" y="699465"/>
            <a:ext cx="1882986" cy="82907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21767" y="6333423"/>
            <a:ext cx="4775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/>
              <a:t>*Для размещение информации в ГИС ЖКХ </a:t>
            </a:r>
            <a:r>
              <a:rPr lang="ru-RU" sz="1000" dirty="0"/>
              <a:t>н</a:t>
            </a:r>
            <a:r>
              <a:rPr lang="ru-RU" sz="1000" dirty="0" smtClean="0"/>
              <a:t>еобходимо </a:t>
            </a:r>
            <a:r>
              <a:rPr lang="ru-RU" sz="1000" dirty="0"/>
              <a:t>делегирование прав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617749" y="1639451"/>
            <a:ext cx="43509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Размещаем </a:t>
            </a:r>
            <a:r>
              <a:rPr lang="ru-RU" dirty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dirty="0" smtClean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нформацию о подъездах, лифтах, жилых/нежилых помещениях, комнатах;</a:t>
            </a:r>
            <a:endParaRPr lang="ru-RU" sz="1400" dirty="0">
              <a:effectLst/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29753" y="993867"/>
            <a:ext cx="65533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В ГИС ЖКХ мы работаем за Вас*</a:t>
            </a:r>
            <a:r>
              <a:rPr lang="en-US" sz="3200" dirty="0" smtClean="0"/>
              <a:t>: </a:t>
            </a:r>
            <a:endParaRPr lang="ru-RU" sz="32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564446" y="1763547"/>
            <a:ext cx="18726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rebuchet MS" panose="020B0603020202020204" pitchFamily="34" charset="0"/>
                <a:ea typeface="Calibri" panose="020F0502020204030204" pitchFamily="34" charset="0"/>
              </a:rPr>
              <a:t>Актуализируем </a:t>
            </a:r>
          </a:p>
          <a:p>
            <a:r>
              <a:rPr lang="ru-RU" dirty="0" smtClean="0">
                <a:latin typeface="Trebuchet MS" panose="020B0603020202020204" pitchFamily="34" charset="0"/>
                <a:ea typeface="Calibri" panose="020F0502020204030204" pitchFamily="34" charset="0"/>
              </a:rPr>
              <a:t>лицевые счета;</a:t>
            </a:r>
            <a:endParaRPr lang="ru-RU" dirty="0">
              <a:latin typeface="Trebuchet MS" panose="020B0603020202020204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552765" y="2732658"/>
            <a:ext cx="351410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rebuchet MS" panose="020B0603020202020204" pitchFamily="34" charset="0"/>
                <a:ea typeface="Calibri" panose="020F0502020204030204" pitchFamily="34" charset="0"/>
              </a:rPr>
              <a:t>Открываем индивидуальные и </a:t>
            </a:r>
          </a:p>
          <a:p>
            <a:r>
              <a:rPr lang="ru-RU" dirty="0" smtClean="0">
                <a:latin typeface="Trebuchet MS" panose="020B0603020202020204" pitchFamily="34" charset="0"/>
                <a:ea typeface="Calibri" panose="020F0502020204030204" pitchFamily="34" charset="0"/>
              </a:rPr>
              <a:t>общедомовые приборы учёта,</a:t>
            </a:r>
          </a:p>
          <a:p>
            <a:r>
              <a:rPr lang="ru-RU" dirty="0" smtClean="0">
                <a:latin typeface="Trebuchet MS" panose="020B0603020202020204" pitchFamily="34" charset="0"/>
                <a:ea typeface="Calibri" panose="020F0502020204030204" pitchFamily="34" charset="0"/>
              </a:rPr>
              <a:t>обновляем их параметры</a:t>
            </a:r>
            <a:r>
              <a:rPr lang="en-US" dirty="0" smtClean="0">
                <a:latin typeface="Trebuchet MS" panose="020B0603020202020204" pitchFamily="34" charset="0"/>
                <a:ea typeface="Calibri" panose="020F0502020204030204" pitchFamily="34" charset="0"/>
              </a:rPr>
              <a:t>;</a:t>
            </a:r>
            <a:endParaRPr lang="ru-RU" dirty="0" smtClean="0">
              <a:latin typeface="Trebuchet MS" panose="020B0603020202020204" pitchFamily="34" charset="0"/>
              <a:ea typeface="Calibri" panose="020F0502020204030204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504837" y="3979815"/>
            <a:ext cx="36166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rebuchet MS" panose="020B0603020202020204" pitchFamily="34" charset="0"/>
                <a:ea typeface="Calibri" panose="020F0502020204030204" pitchFamily="34" charset="0"/>
              </a:rPr>
              <a:t>Осуществляем импорт </a:t>
            </a:r>
            <a:r>
              <a:rPr lang="ru-RU" dirty="0">
                <a:latin typeface="Trebuchet MS" panose="020B0603020202020204" pitchFamily="34" charset="0"/>
                <a:ea typeface="Calibri" panose="020F0502020204030204" pitchFamily="34" charset="0"/>
              </a:rPr>
              <a:t>текущих </a:t>
            </a:r>
            <a:endParaRPr lang="ru-RU" dirty="0" smtClean="0">
              <a:latin typeface="Trebuchet MS" panose="020B0603020202020204" pitchFamily="34" charset="0"/>
              <a:ea typeface="Calibri" panose="020F0502020204030204" pitchFamily="34" charset="0"/>
            </a:endParaRPr>
          </a:p>
          <a:p>
            <a:r>
              <a:rPr lang="ru-RU" dirty="0" smtClean="0">
                <a:latin typeface="Trebuchet MS" panose="020B0603020202020204" pitchFamily="34" charset="0"/>
                <a:ea typeface="Calibri" panose="020F0502020204030204" pitchFamily="34" charset="0"/>
              </a:rPr>
              <a:t>показаний </a:t>
            </a:r>
            <a:r>
              <a:rPr lang="ru-RU" dirty="0">
                <a:latin typeface="Trebuchet MS" panose="020B0603020202020204" pitchFamily="34" charset="0"/>
                <a:ea typeface="Calibri" panose="020F0502020204030204" pitchFamily="34" charset="0"/>
              </a:rPr>
              <a:t>приборов </a:t>
            </a:r>
            <a:r>
              <a:rPr lang="ru-RU" dirty="0" smtClean="0">
                <a:latin typeface="Trebuchet MS" panose="020B0603020202020204" pitchFamily="34" charset="0"/>
                <a:ea typeface="Calibri" panose="020F0502020204030204" pitchFamily="34" charset="0"/>
              </a:rPr>
              <a:t>учёта</a:t>
            </a:r>
            <a:endParaRPr lang="ru-RU" dirty="0">
              <a:latin typeface="Trebuchet MS" panose="020B0603020202020204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617749" y="2857208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</a:t>
            </a:r>
            <a:r>
              <a:rPr lang="ru-RU" dirty="0" smtClean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кспортируем показания приборов </a:t>
            </a:r>
          </a:p>
          <a:p>
            <a:r>
              <a:rPr lang="ru-RU" dirty="0" smtClean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учёта</a:t>
            </a:r>
            <a:r>
              <a:rPr lang="ru-RU" dirty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 smtClean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переданных жителями</a:t>
            </a:r>
          </a:p>
          <a:p>
            <a:r>
              <a:rPr lang="ru-RU" dirty="0" smtClean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через </a:t>
            </a:r>
            <a:r>
              <a:rPr lang="ru-RU" dirty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ГИС ЖКХ;</a:t>
            </a:r>
            <a:endParaRPr lang="ru-RU" sz="1400" dirty="0">
              <a:effectLst/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7617749" y="4110399"/>
            <a:ext cx="33217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rebuchet MS" panose="020B0603020202020204" pitchFamily="34" charset="0"/>
                <a:ea typeface="Calibri" panose="020F0502020204030204" pitchFamily="34" charset="0"/>
              </a:rPr>
              <a:t>А</a:t>
            </a:r>
            <a:r>
              <a:rPr lang="ru-RU" dirty="0" smtClean="0">
                <a:latin typeface="Trebuchet MS" panose="020B0603020202020204" pitchFamily="34" charset="0"/>
                <a:ea typeface="Calibri" panose="020F0502020204030204" pitchFamily="34" charset="0"/>
              </a:rPr>
              <a:t>рхивируем индивидуальные</a:t>
            </a:r>
          </a:p>
          <a:p>
            <a:r>
              <a:rPr lang="ru-RU" dirty="0" smtClean="0">
                <a:latin typeface="Trebuchet MS" panose="020B0603020202020204" pitchFamily="34" charset="0"/>
                <a:ea typeface="Calibri" panose="020F0502020204030204" pitchFamily="34" charset="0"/>
              </a:rPr>
              <a:t>приборы </a:t>
            </a:r>
            <a:r>
              <a:rPr lang="ru-RU" dirty="0">
                <a:latin typeface="Trebuchet MS" panose="020B0603020202020204" pitchFamily="34" charset="0"/>
                <a:ea typeface="Calibri" panose="020F0502020204030204" pitchFamily="34" charset="0"/>
              </a:rPr>
              <a:t>учёта</a:t>
            </a:r>
            <a:endParaRPr lang="ru-RU" dirty="0">
              <a:latin typeface="Trebuchet MS" panose="020B0603020202020204" pitchFamily="34" charset="0"/>
            </a:endParaRP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468" y="1681860"/>
            <a:ext cx="1142062" cy="760789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842" y="2732658"/>
            <a:ext cx="1017976" cy="950110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441" y="3969095"/>
            <a:ext cx="1138516" cy="910813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413" y="1777162"/>
            <a:ext cx="1415951" cy="751321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2792" y="2848140"/>
            <a:ext cx="735292" cy="735292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4864" y="4050529"/>
            <a:ext cx="838443" cy="83844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617749" y="5301870"/>
            <a:ext cx="26116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Загружаем в ГИС ЖКХ </a:t>
            </a:r>
          </a:p>
          <a:p>
            <a:r>
              <a:rPr lang="ru-RU" dirty="0" smtClean="0"/>
              <a:t>платёжные документы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504837" y="5226972"/>
            <a:ext cx="346120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Оказываем консультирование </a:t>
            </a:r>
          </a:p>
          <a:p>
            <a:r>
              <a:rPr lang="ru-RU" dirty="0" smtClean="0"/>
              <a:t>по текущим вопросам в</a:t>
            </a:r>
          </a:p>
          <a:p>
            <a:r>
              <a:rPr lang="ru-RU" dirty="0" smtClean="0"/>
              <a:t>работе с ГИС ЖКХ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470" y="5301870"/>
            <a:ext cx="738987" cy="738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616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11 копия.jpg"/>
          <p:cNvPicPr>
            <a:picLocks noChangeAspect="1"/>
          </p:cNvPicPr>
          <p:nvPr/>
        </p:nvPicPr>
        <p:blipFill>
          <a:blip r:embed="rId2" cstate="print"/>
          <a:srcRect l="6233" t="21103" r="5608" b="12211"/>
          <a:stretch>
            <a:fillRect/>
          </a:stretch>
        </p:blipFill>
        <p:spPr>
          <a:xfrm>
            <a:off x="0" y="1567442"/>
            <a:ext cx="9753600" cy="412850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73" y="108570"/>
            <a:ext cx="2552700" cy="112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125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972</TotalTime>
  <Words>178</Words>
  <Application>Microsoft Office PowerPoint</Application>
  <PresentationFormat>Произвольный</PresentationFormat>
  <Paragraphs>44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Грань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Ракитская И.В.</cp:lastModifiedBy>
  <cp:revision>87</cp:revision>
  <dcterms:created xsi:type="dcterms:W3CDTF">2018-11-06T10:30:21Z</dcterms:created>
  <dcterms:modified xsi:type="dcterms:W3CDTF">2018-11-10T11:45:04Z</dcterms:modified>
</cp:coreProperties>
</file>