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73" r:id="rId2"/>
    <p:sldId id="518" r:id="rId3"/>
    <p:sldId id="519" r:id="rId4"/>
    <p:sldId id="520" r:id="rId5"/>
    <p:sldId id="521" r:id="rId6"/>
    <p:sldId id="522" r:id="rId7"/>
    <p:sldId id="524" r:id="rId8"/>
    <p:sldId id="496" r:id="rId9"/>
    <p:sldId id="498" r:id="rId10"/>
    <p:sldId id="497" r:id="rId11"/>
    <p:sldId id="499" r:id="rId12"/>
    <p:sldId id="500" r:id="rId13"/>
    <p:sldId id="502" r:id="rId14"/>
    <p:sldId id="503" r:id="rId15"/>
    <p:sldId id="504" r:id="rId16"/>
    <p:sldId id="505" r:id="rId17"/>
    <p:sldId id="506" r:id="rId18"/>
    <p:sldId id="507" r:id="rId19"/>
    <p:sldId id="508" r:id="rId20"/>
    <p:sldId id="509" r:id="rId21"/>
    <p:sldId id="510" r:id="rId22"/>
    <p:sldId id="511" r:id="rId23"/>
    <p:sldId id="512" r:id="rId24"/>
    <p:sldId id="513" r:id="rId25"/>
    <p:sldId id="514" r:id="rId26"/>
    <p:sldId id="525" r:id="rId27"/>
    <p:sldId id="526" r:id="rId28"/>
    <p:sldId id="515" r:id="rId29"/>
    <p:sldId id="516" r:id="rId30"/>
    <p:sldId id="527" r:id="rId31"/>
    <p:sldId id="528" r:id="rId32"/>
    <p:sldId id="529" r:id="rId33"/>
    <p:sldId id="517" r:id="rId34"/>
  </p:sldIdLst>
  <p:sldSz cx="9144000" cy="6858000" type="screen4x3"/>
  <p:notesSz cx="6805613" cy="9944100"/>
  <p:embeddedFontLst>
    <p:embeddedFont>
      <p:font typeface="Century Gothic" pitchFamily="34" charset="0"/>
      <p:regular r:id="rId37"/>
      <p:bold r:id="rId38"/>
      <p:italic r:id="rId39"/>
      <p:boldItalic r:id="rId40"/>
    </p:embeddedFont>
    <p:embeddedFont>
      <p:font typeface="Book Antiqua" pitchFamily="18" charset="0"/>
      <p:regular r:id="rId41"/>
      <p:bold r:id="rId42"/>
      <p:italic r:id="rId43"/>
      <p:boldItalic r:id="rId44"/>
    </p:embeddedFont>
    <p:embeddedFont>
      <p:font typeface="Calibri" pitchFamily="34" charset="0"/>
      <p:regular r:id="rId45"/>
      <p:bold r:id="rId46"/>
      <p:italic r:id="rId47"/>
      <p:boldItalic r:id="rId48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072"/>
    <a:srgbClr val="A6F0EC"/>
    <a:srgbClr val="BC5908"/>
    <a:srgbClr val="008000"/>
    <a:srgbClr val="1E497C"/>
    <a:srgbClr val="3072C2"/>
    <a:srgbClr val="D56509"/>
    <a:srgbClr val="F4EFAE"/>
    <a:srgbClr val="F9F5A9"/>
    <a:srgbClr val="D18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3604" autoAdjust="0"/>
  </p:normalViewPr>
  <p:slideViewPr>
    <p:cSldViewPr>
      <p:cViewPr>
        <p:scale>
          <a:sx n="100" d="100"/>
          <a:sy n="100" d="100"/>
        </p:scale>
        <p:origin x="-195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B0087B-AF75-49AC-936F-F2D4DC980A0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22A1A72A-EC80-4693-B648-12936D926665}">
      <dgm:prSet phldrT="[Текст]" custT="1"/>
      <dgm:spPr/>
      <dgm:t>
        <a:bodyPr/>
        <a:lstStyle/>
        <a:p>
          <a:r>
            <a:rPr lang="ru-RU" sz="2000" dirty="0" smtClean="0"/>
            <a:t>Минстрой России</a:t>
          </a:r>
          <a:endParaRPr lang="ru-RU" sz="2000" dirty="0"/>
        </a:p>
      </dgm:t>
    </dgm:pt>
    <dgm:pt modelId="{7CB27A17-09B3-4557-BEBB-ACECF9C4B697}" type="parTrans" cxnId="{12FEF4D2-6A36-45C4-B715-3D0AB0D71AE5}">
      <dgm:prSet/>
      <dgm:spPr/>
      <dgm:t>
        <a:bodyPr/>
        <a:lstStyle/>
        <a:p>
          <a:endParaRPr lang="ru-RU"/>
        </a:p>
      </dgm:t>
    </dgm:pt>
    <dgm:pt modelId="{7FFC5597-F584-4B0C-AEAD-40B645EF267A}" type="sibTrans" cxnId="{12FEF4D2-6A36-45C4-B715-3D0AB0D71AE5}">
      <dgm:prSet/>
      <dgm:spPr/>
      <dgm:t>
        <a:bodyPr/>
        <a:lstStyle/>
        <a:p>
          <a:endParaRPr lang="ru-RU"/>
        </a:p>
      </dgm:t>
    </dgm:pt>
    <dgm:pt modelId="{74E1D14A-7679-4ABE-A52A-05480AEE3508}">
      <dgm:prSet phldrT="[Текст]"/>
      <dgm:spPr/>
      <dgm:t>
        <a:bodyPr/>
        <a:lstStyle/>
        <a:p>
          <a:r>
            <a:rPr lang="ru-RU" dirty="0" smtClean="0"/>
            <a:t>Управляющие организации, ТСЖ, ЖСК</a:t>
          </a:r>
          <a:endParaRPr lang="ru-RU" dirty="0"/>
        </a:p>
      </dgm:t>
    </dgm:pt>
    <dgm:pt modelId="{BB26A039-D526-48AC-B4E5-C5C864540E2F}" type="parTrans" cxnId="{C34AD5B5-78C5-4AD0-BD16-A57A7769FA57}">
      <dgm:prSet/>
      <dgm:spPr/>
      <dgm:t>
        <a:bodyPr/>
        <a:lstStyle/>
        <a:p>
          <a:endParaRPr lang="ru-RU"/>
        </a:p>
      </dgm:t>
    </dgm:pt>
    <dgm:pt modelId="{7D0B4289-7862-4532-ACBA-35AD1632C472}" type="sibTrans" cxnId="{C34AD5B5-78C5-4AD0-BD16-A57A7769FA57}">
      <dgm:prSet/>
      <dgm:spPr/>
      <dgm:t>
        <a:bodyPr/>
        <a:lstStyle/>
        <a:p>
          <a:endParaRPr lang="ru-RU"/>
        </a:p>
      </dgm:t>
    </dgm:pt>
    <dgm:pt modelId="{C73326AF-2ED1-46BA-8B96-F4A53326F94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ЖИТЕЛИ</a:t>
          </a:r>
          <a:endParaRPr lang="ru-RU" sz="3200" b="1" dirty="0">
            <a:solidFill>
              <a:srgbClr val="FF0000"/>
            </a:solidFill>
          </a:endParaRPr>
        </a:p>
      </dgm:t>
    </dgm:pt>
    <dgm:pt modelId="{C2FD1846-81C9-43BB-ABF0-E2183A30C007}" type="parTrans" cxnId="{CD7507C0-F161-41BF-9052-B2B26EC6F6C4}">
      <dgm:prSet/>
      <dgm:spPr/>
      <dgm:t>
        <a:bodyPr/>
        <a:lstStyle/>
        <a:p>
          <a:endParaRPr lang="ru-RU"/>
        </a:p>
      </dgm:t>
    </dgm:pt>
    <dgm:pt modelId="{26D1F7C8-C07F-49B6-8AB5-A456620FC6C4}" type="sibTrans" cxnId="{CD7507C0-F161-41BF-9052-B2B26EC6F6C4}">
      <dgm:prSet/>
      <dgm:spPr/>
      <dgm:t>
        <a:bodyPr/>
        <a:lstStyle/>
        <a:p>
          <a:endParaRPr lang="ru-RU"/>
        </a:p>
      </dgm:t>
    </dgm:pt>
    <dgm:pt modelId="{515F204C-F03B-45DB-A3CA-1289931325E0}">
      <dgm:prSet custT="1"/>
      <dgm:spPr/>
      <dgm:t>
        <a:bodyPr/>
        <a:lstStyle/>
        <a:p>
          <a:r>
            <a:rPr lang="ru-RU" sz="2000" dirty="0" smtClean="0"/>
            <a:t>ГЖИ </a:t>
          </a:r>
          <a:endParaRPr lang="ru-RU" sz="2000" dirty="0"/>
        </a:p>
      </dgm:t>
    </dgm:pt>
    <dgm:pt modelId="{82CE058B-23FD-4EE3-8D59-798057B27ED9}" type="parTrans" cxnId="{C1B47D1D-F912-4AEE-8475-D3FBBA296E25}">
      <dgm:prSet/>
      <dgm:spPr/>
      <dgm:t>
        <a:bodyPr/>
        <a:lstStyle/>
        <a:p>
          <a:endParaRPr lang="ru-RU"/>
        </a:p>
      </dgm:t>
    </dgm:pt>
    <dgm:pt modelId="{92C30A45-4BF1-4D04-B1B7-109AF654925D}" type="sibTrans" cxnId="{C1B47D1D-F912-4AEE-8475-D3FBBA296E25}">
      <dgm:prSet/>
      <dgm:spPr/>
      <dgm:t>
        <a:bodyPr/>
        <a:lstStyle/>
        <a:p>
          <a:endParaRPr lang="ru-RU"/>
        </a:p>
      </dgm:t>
    </dgm:pt>
    <dgm:pt modelId="{8420AF57-AF9D-451E-9E14-2D7F7561DBA6}">
      <dgm:prSet custT="1"/>
      <dgm:spPr/>
      <dgm:t>
        <a:bodyPr/>
        <a:lstStyle/>
        <a:p>
          <a:r>
            <a:rPr lang="ru-RU" sz="2000" dirty="0" smtClean="0"/>
            <a:t>РСО</a:t>
          </a:r>
          <a:endParaRPr lang="ru-RU" sz="2000" dirty="0"/>
        </a:p>
      </dgm:t>
    </dgm:pt>
    <dgm:pt modelId="{DF672CA0-AA48-4524-A1AB-F84DB259FF16}" type="parTrans" cxnId="{BBAAE48A-AF9E-43D8-8F4C-DFC6E8774454}">
      <dgm:prSet/>
      <dgm:spPr/>
      <dgm:t>
        <a:bodyPr/>
        <a:lstStyle/>
        <a:p>
          <a:endParaRPr lang="ru-RU"/>
        </a:p>
      </dgm:t>
    </dgm:pt>
    <dgm:pt modelId="{C3414813-F7A7-4607-A3CD-B6DC4451E24A}" type="sibTrans" cxnId="{BBAAE48A-AF9E-43D8-8F4C-DFC6E8774454}">
      <dgm:prSet/>
      <dgm:spPr/>
      <dgm:t>
        <a:bodyPr/>
        <a:lstStyle/>
        <a:p>
          <a:endParaRPr lang="ru-RU"/>
        </a:p>
      </dgm:t>
    </dgm:pt>
    <dgm:pt modelId="{2E4D91F7-7B43-451A-976D-F01717BB6D05}" type="pres">
      <dgm:prSet presAssocID="{51B0087B-AF75-49AC-936F-F2D4DC980A0D}" presName="compositeShape" presStyleCnt="0">
        <dgm:presLayoutVars>
          <dgm:dir/>
          <dgm:resizeHandles/>
        </dgm:presLayoutVars>
      </dgm:prSet>
      <dgm:spPr/>
    </dgm:pt>
    <dgm:pt modelId="{36CDBE74-7AE8-427A-8825-318BE5CCC3E3}" type="pres">
      <dgm:prSet presAssocID="{51B0087B-AF75-49AC-936F-F2D4DC980A0D}" presName="pyramid" presStyleLbl="node1" presStyleIdx="0" presStyleCnt="1"/>
      <dgm:spPr/>
    </dgm:pt>
    <dgm:pt modelId="{6728BAF7-567C-4606-B3F2-15317FD72A5D}" type="pres">
      <dgm:prSet presAssocID="{51B0087B-AF75-49AC-936F-F2D4DC980A0D}" presName="theList" presStyleCnt="0"/>
      <dgm:spPr/>
    </dgm:pt>
    <dgm:pt modelId="{37F0101D-88B7-404F-8822-855DE5F3C553}" type="pres">
      <dgm:prSet presAssocID="{22A1A72A-EC80-4693-B648-12936D926665}" presName="aNode" presStyleLbl="fgAcc1" presStyleIdx="0" presStyleCnt="5" custScaleX="110501" custLinFactY="51587" custLinFactNeighborX="1591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4D3FC-BBB2-4B45-93F9-442C7947B14E}" type="pres">
      <dgm:prSet presAssocID="{22A1A72A-EC80-4693-B648-12936D926665}" presName="aSpace" presStyleCnt="0"/>
      <dgm:spPr/>
    </dgm:pt>
    <dgm:pt modelId="{B4E7BAA3-D2F9-45EA-BFE4-CFFD889F0709}" type="pres">
      <dgm:prSet presAssocID="{515F204C-F03B-45DB-A3CA-1289931325E0}" presName="aNode" presStyleLbl="fgAcc1" presStyleIdx="1" presStyleCnt="5" custScaleX="61547" custLinFactY="99971" custLinFactNeighborX="8741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972D3-2F23-4F1C-86E6-D4363C7E104A}" type="pres">
      <dgm:prSet presAssocID="{515F204C-F03B-45DB-A3CA-1289931325E0}" presName="aSpace" presStyleCnt="0"/>
      <dgm:spPr/>
    </dgm:pt>
    <dgm:pt modelId="{0A7A95AF-EBC7-404A-8426-D3A513ABF70B}" type="pres">
      <dgm:prSet presAssocID="{8420AF57-AF9D-451E-9E14-2D7F7561DBA6}" presName="aNode" presStyleLbl="fgAcc1" presStyleIdx="2" presStyleCnt="5" custScaleX="51757" custLinFactNeighborX="-57689" custLinFactNeighborY="-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288E8-B865-4758-A674-526B83033906}" type="pres">
      <dgm:prSet presAssocID="{8420AF57-AF9D-451E-9E14-2D7F7561DBA6}" presName="aSpace" presStyleCnt="0"/>
      <dgm:spPr/>
    </dgm:pt>
    <dgm:pt modelId="{72C77C9C-4223-48CB-9CE6-53ED2936068C}" type="pres">
      <dgm:prSet presAssocID="{74E1D14A-7679-4ABE-A52A-05480AEE3508}" presName="aNode" presStyleLbl="fgAcc1" presStyleIdx="3" presStyleCnt="5" custScaleX="65732" custLinFactY="-100000" custLinFactNeighborX="5772" custLinFactNeighborY="-10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DF212-57E1-4FC7-939D-BE95148939FF}" type="pres">
      <dgm:prSet presAssocID="{74E1D14A-7679-4ABE-A52A-05480AEE3508}" presName="aSpace" presStyleCnt="0"/>
      <dgm:spPr/>
    </dgm:pt>
    <dgm:pt modelId="{9A99AA3F-7C74-4B01-B53F-92A21095188C}" type="pres">
      <dgm:prSet presAssocID="{C73326AF-2ED1-46BA-8B96-F4A53326F947}" presName="aNode" presStyleLbl="fgAcc1" presStyleIdx="4" presStyleCnt="5" custLinFactY="-22308" custLinFactNeighborX="-5052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E2CF1-67B3-4FDC-ABC1-37588F61734E}" type="pres">
      <dgm:prSet presAssocID="{C73326AF-2ED1-46BA-8B96-F4A53326F947}" presName="aSpace" presStyleCnt="0"/>
      <dgm:spPr/>
    </dgm:pt>
  </dgm:ptLst>
  <dgm:cxnLst>
    <dgm:cxn modelId="{EA4C7EF5-2153-4008-8074-12960AC1925A}" type="presOf" srcId="{51B0087B-AF75-49AC-936F-F2D4DC980A0D}" destId="{2E4D91F7-7B43-451A-976D-F01717BB6D05}" srcOrd="0" destOrd="0" presId="urn:microsoft.com/office/officeart/2005/8/layout/pyramid2"/>
    <dgm:cxn modelId="{7F2B1C12-1067-4853-981F-B3AEFE887BA0}" type="presOf" srcId="{515F204C-F03B-45DB-A3CA-1289931325E0}" destId="{B4E7BAA3-D2F9-45EA-BFE4-CFFD889F0709}" srcOrd="0" destOrd="0" presId="urn:microsoft.com/office/officeart/2005/8/layout/pyramid2"/>
    <dgm:cxn modelId="{6F6C8DF5-927F-4197-A30B-87D395E77645}" type="presOf" srcId="{22A1A72A-EC80-4693-B648-12936D926665}" destId="{37F0101D-88B7-404F-8822-855DE5F3C553}" srcOrd="0" destOrd="0" presId="urn:microsoft.com/office/officeart/2005/8/layout/pyramid2"/>
    <dgm:cxn modelId="{85C512D2-7678-42DC-89C7-1403460EFA7D}" type="presOf" srcId="{C73326AF-2ED1-46BA-8B96-F4A53326F947}" destId="{9A99AA3F-7C74-4B01-B53F-92A21095188C}" srcOrd="0" destOrd="0" presId="urn:microsoft.com/office/officeart/2005/8/layout/pyramid2"/>
    <dgm:cxn modelId="{BBAAE48A-AF9E-43D8-8F4C-DFC6E8774454}" srcId="{51B0087B-AF75-49AC-936F-F2D4DC980A0D}" destId="{8420AF57-AF9D-451E-9E14-2D7F7561DBA6}" srcOrd="2" destOrd="0" parTransId="{DF672CA0-AA48-4524-A1AB-F84DB259FF16}" sibTransId="{C3414813-F7A7-4607-A3CD-B6DC4451E24A}"/>
    <dgm:cxn modelId="{C1B47D1D-F912-4AEE-8475-D3FBBA296E25}" srcId="{51B0087B-AF75-49AC-936F-F2D4DC980A0D}" destId="{515F204C-F03B-45DB-A3CA-1289931325E0}" srcOrd="1" destOrd="0" parTransId="{82CE058B-23FD-4EE3-8D59-798057B27ED9}" sibTransId="{92C30A45-4BF1-4D04-B1B7-109AF654925D}"/>
    <dgm:cxn modelId="{12FEF4D2-6A36-45C4-B715-3D0AB0D71AE5}" srcId="{51B0087B-AF75-49AC-936F-F2D4DC980A0D}" destId="{22A1A72A-EC80-4693-B648-12936D926665}" srcOrd="0" destOrd="0" parTransId="{7CB27A17-09B3-4557-BEBB-ACECF9C4B697}" sibTransId="{7FFC5597-F584-4B0C-AEAD-40B645EF267A}"/>
    <dgm:cxn modelId="{7DAB8B9F-7CF5-4DBD-AC10-169AC7B58F6E}" type="presOf" srcId="{8420AF57-AF9D-451E-9E14-2D7F7561DBA6}" destId="{0A7A95AF-EBC7-404A-8426-D3A513ABF70B}" srcOrd="0" destOrd="0" presId="urn:microsoft.com/office/officeart/2005/8/layout/pyramid2"/>
    <dgm:cxn modelId="{CD7507C0-F161-41BF-9052-B2B26EC6F6C4}" srcId="{51B0087B-AF75-49AC-936F-F2D4DC980A0D}" destId="{C73326AF-2ED1-46BA-8B96-F4A53326F947}" srcOrd="4" destOrd="0" parTransId="{C2FD1846-81C9-43BB-ABF0-E2183A30C007}" sibTransId="{26D1F7C8-C07F-49B6-8AB5-A456620FC6C4}"/>
    <dgm:cxn modelId="{C34AD5B5-78C5-4AD0-BD16-A57A7769FA57}" srcId="{51B0087B-AF75-49AC-936F-F2D4DC980A0D}" destId="{74E1D14A-7679-4ABE-A52A-05480AEE3508}" srcOrd="3" destOrd="0" parTransId="{BB26A039-D526-48AC-B4E5-C5C864540E2F}" sibTransId="{7D0B4289-7862-4532-ACBA-35AD1632C472}"/>
    <dgm:cxn modelId="{A1D78D12-6F3C-47B6-9419-D6D7AF69AAE0}" type="presOf" srcId="{74E1D14A-7679-4ABE-A52A-05480AEE3508}" destId="{72C77C9C-4223-48CB-9CE6-53ED2936068C}" srcOrd="0" destOrd="0" presId="urn:microsoft.com/office/officeart/2005/8/layout/pyramid2"/>
    <dgm:cxn modelId="{B29E71A1-33CE-4C09-A21B-6192610F8A4C}" type="presParOf" srcId="{2E4D91F7-7B43-451A-976D-F01717BB6D05}" destId="{36CDBE74-7AE8-427A-8825-318BE5CCC3E3}" srcOrd="0" destOrd="0" presId="urn:microsoft.com/office/officeart/2005/8/layout/pyramid2"/>
    <dgm:cxn modelId="{EB7EE923-81AE-4F4F-83F2-AC15A14C872F}" type="presParOf" srcId="{2E4D91F7-7B43-451A-976D-F01717BB6D05}" destId="{6728BAF7-567C-4606-B3F2-15317FD72A5D}" srcOrd="1" destOrd="0" presId="urn:microsoft.com/office/officeart/2005/8/layout/pyramid2"/>
    <dgm:cxn modelId="{A6F95E1B-9E04-407A-BD85-52AF52F348E2}" type="presParOf" srcId="{6728BAF7-567C-4606-B3F2-15317FD72A5D}" destId="{37F0101D-88B7-404F-8822-855DE5F3C553}" srcOrd="0" destOrd="0" presId="urn:microsoft.com/office/officeart/2005/8/layout/pyramid2"/>
    <dgm:cxn modelId="{7F8FF571-8DF4-4C5A-9912-9DDB07A197B8}" type="presParOf" srcId="{6728BAF7-567C-4606-B3F2-15317FD72A5D}" destId="{F304D3FC-BBB2-4B45-93F9-442C7947B14E}" srcOrd="1" destOrd="0" presId="urn:microsoft.com/office/officeart/2005/8/layout/pyramid2"/>
    <dgm:cxn modelId="{FE6BD79D-F051-4B6E-8A4D-212C44A1CAD9}" type="presParOf" srcId="{6728BAF7-567C-4606-B3F2-15317FD72A5D}" destId="{B4E7BAA3-D2F9-45EA-BFE4-CFFD889F0709}" srcOrd="2" destOrd="0" presId="urn:microsoft.com/office/officeart/2005/8/layout/pyramid2"/>
    <dgm:cxn modelId="{65FB55BD-9A55-41A9-9F02-2832434B41E7}" type="presParOf" srcId="{6728BAF7-567C-4606-B3F2-15317FD72A5D}" destId="{F25972D3-2F23-4F1C-86E6-D4363C7E104A}" srcOrd="3" destOrd="0" presId="urn:microsoft.com/office/officeart/2005/8/layout/pyramid2"/>
    <dgm:cxn modelId="{95FBE2C0-84D0-4EF2-9121-B62FB845BD6E}" type="presParOf" srcId="{6728BAF7-567C-4606-B3F2-15317FD72A5D}" destId="{0A7A95AF-EBC7-404A-8426-D3A513ABF70B}" srcOrd="4" destOrd="0" presId="urn:microsoft.com/office/officeart/2005/8/layout/pyramid2"/>
    <dgm:cxn modelId="{F9870E43-A0EC-4575-ADE6-90B8482E0C11}" type="presParOf" srcId="{6728BAF7-567C-4606-B3F2-15317FD72A5D}" destId="{3EA288E8-B865-4758-A674-526B83033906}" srcOrd="5" destOrd="0" presId="urn:microsoft.com/office/officeart/2005/8/layout/pyramid2"/>
    <dgm:cxn modelId="{94B53E9E-F02A-41A3-A0D9-3C0B74BC19CC}" type="presParOf" srcId="{6728BAF7-567C-4606-B3F2-15317FD72A5D}" destId="{72C77C9C-4223-48CB-9CE6-53ED2936068C}" srcOrd="6" destOrd="0" presId="urn:microsoft.com/office/officeart/2005/8/layout/pyramid2"/>
    <dgm:cxn modelId="{F3C7D19D-CEA1-4387-B159-61E7A19EEE19}" type="presParOf" srcId="{6728BAF7-567C-4606-B3F2-15317FD72A5D}" destId="{780DF212-57E1-4FC7-939D-BE95148939FF}" srcOrd="7" destOrd="0" presId="urn:microsoft.com/office/officeart/2005/8/layout/pyramid2"/>
    <dgm:cxn modelId="{30E2C470-9A24-43A1-BC71-E0D098ADCF6F}" type="presParOf" srcId="{6728BAF7-567C-4606-B3F2-15317FD72A5D}" destId="{9A99AA3F-7C74-4B01-B53F-92A21095188C}" srcOrd="8" destOrd="0" presId="urn:microsoft.com/office/officeart/2005/8/layout/pyramid2"/>
    <dgm:cxn modelId="{53257DDA-C917-4F8B-B084-92DACEEC4AA3}" type="presParOf" srcId="{6728BAF7-567C-4606-B3F2-15317FD72A5D}" destId="{B14E2CF1-67B3-4FDC-ABC1-37588F61734E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DBE74-7AE8-427A-8825-318BE5CCC3E3}">
      <dsp:nvSpPr>
        <dsp:cNvPr id="0" name=""/>
        <dsp:cNvSpPr/>
      </dsp:nvSpPr>
      <dsp:spPr>
        <a:xfrm>
          <a:off x="14659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F0101D-88B7-404F-8822-855DE5F3C553}">
      <dsp:nvSpPr>
        <dsp:cNvPr id="0" name=""/>
        <dsp:cNvSpPr/>
      </dsp:nvSpPr>
      <dsp:spPr>
        <a:xfrm>
          <a:off x="4042777" y="865460"/>
          <a:ext cx="3250802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Минстрой России</a:t>
          </a:r>
          <a:endParaRPr lang="ru-RU" sz="2000" kern="1200" dirty="0"/>
        </a:p>
      </dsp:txBody>
      <dsp:txXfrm>
        <a:off x="4074192" y="896875"/>
        <a:ext cx="3187972" cy="580705"/>
      </dsp:txXfrm>
    </dsp:sp>
    <dsp:sp modelId="{B4E7BAA3-D2F9-45EA-BFE4-CFFD889F0709}">
      <dsp:nvSpPr>
        <dsp:cNvPr id="0" name=""/>
        <dsp:cNvSpPr/>
      </dsp:nvSpPr>
      <dsp:spPr>
        <a:xfrm>
          <a:off x="6480627" y="1900806"/>
          <a:ext cx="1810636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ГЖИ </a:t>
          </a:r>
          <a:endParaRPr lang="ru-RU" sz="2000" kern="1200" dirty="0"/>
        </a:p>
      </dsp:txBody>
      <dsp:txXfrm>
        <a:off x="6512042" y="1932221"/>
        <a:ext cx="1747806" cy="580705"/>
      </dsp:txXfrm>
    </dsp:sp>
    <dsp:sp modelId="{0A7A95AF-EBC7-404A-8426-D3A513ABF70B}">
      <dsp:nvSpPr>
        <dsp:cNvPr id="0" name=""/>
        <dsp:cNvSpPr/>
      </dsp:nvSpPr>
      <dsp:spPr>
        <a:xfrm>
          <a:off x="2741438" y="1900808"/>
          <a:ext cx="1522626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РСО</a:t>
          </a:r>
          <a:endParaRPr lang="ru-RU" sz="2000" kern="1200" dirty="0"/>
        </a:p>
      </dsp:txBody>
      <dsp:txXfrm>
        <a:off x="2772853" y="1932223"/>
        <a:ext cx="1459796" cy="580705"/>
      </dsp:txXfrm>
    </dsp:sp>
    <dsp:sp modelId="{72C77C9C-4223-48CB-9CE6-53ED2936068C}">
      <dsp:nvSpPr>
        <dsp:cNvPr id="0" name=""/>
        <dsp:cNvSpPr/>
      </dsp:nvSpPr>
      <dsp:spPr>
        <a:xfrm>
          <a:off x="4402819" y="1900808"/>
          <a:ext cx="1933753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Управляющие организации, ТСЖ, ЖСК</a:t>
          </a:r>
          <a:endParaRPr lang="ru-RU" sz="1300" kern="1200" dirty="0"/>
        </a:p>
      </dsp:txBody>
      <dsp:txXfrm>
        <a:off x="4434234" y="1932223"/>
        <a:ext cx="1870923" cy="580705"/>
      </dsp:txXfrm>
    </dsp:sp>
    <dsp:sp modelId="{9A99AA3F-7C74-4B01-B53F-92A21095188C}">
      <dsp:nvSpPr>
        <dsp:cNvPr id="0" name=""/>
        <dsp:cNvSpPr/>
      </dsp:nvSpPr>
      <dsp:spPr>
        <a:xfrm>
          <a:off x="2242599" y="3124945"/>
          <a:ext cx="2941875" cy="643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ЖИТЕЛИ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2274014" y="3156360"/>
        <a:ext cx="2879045" cy="580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7"/>
            <a:ext cx="2949099" cy="497207"/>
          </a:xfrm>
          <a:prstGeom prst="rect">
            <a:avLst/>
          </a:prstGeom>
        </p:spPr>
        <p:txBody>
          <a:bodyPr vert="horz" lIns="91591" tIns="45794" rIns="91591" bIns="45794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341" y="7"/>
            <a:ext cx="2950192" cy="497207"/>
          </a:xfrm>
          <a:prstGeom prst="rect">
            <a:avLst/>
          </a:prstGeom>
        </p:spPr>
        <p:txBody>
          <a:bodyPr vert="horz" lIns="91591" tIns="45794" rIns="91591" bIns="45794" rtlCol="0"/>
          <a:lstStyle>
            <a:lvl1pPr algn="r">
              <a:defRPr sz="1200"/>
            </a:lvl1pPr>
          </a:lstStyle>
          <a:p>
            <a:pPr>
              <a:defRPr/>
            </a:pPr>
            <a:fld id="{E1392984-8180-412A-BEA8-7FB8A5508403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44579"/>
            <a:ext cx="2949099" cy="497207"/>
          </a:xfrm>
          <a:prstGeom prst="rect">
            <a:avLst/>
          </a:prstGeom>
        </p:spPr>
        <p:txBody>
          <a:bodyPr vert="horz" lIns="91591" tIns="45794" rIns="91591" bIns="4579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341" y="9444579"/>
            <a:ext cx="2950192" cy="497207"/>
          </a:xfrm>
          <a:prstGeom prst="rect">
            <a:avLst/>
          </a:prstGeom>
        </p:spPr>
        <p:txBody>
          <a:bodyPr vert="horz" lIns="91591" tIns="45794" rIns="91591" bIns="45794" rtlCol="0" anchor="b"/>
          <a:lstStyle>
            <a:lvl1pPr algn="r">
              <a:defRPr sz="1200"/>
            </a:lvl1pPr>
          </a:lstStyle>
          <a:p>
            <a:pPr>
              <a:defRPr/>
            </a:pPr>
            <a:fld id="{86D1D328-80E8-4729-B2EB-103E9968F1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279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7"/>
            <a:ext cx="2949099" cy="497207"/>
          </a:xfrm>
          <a:prstGeom prst="rect">
            <a:avLst/>
          </a:prstGeom>
        </p:spPr>
        <p:txBody>
          <a:bodyPr vert="horz" lIns="91585" tIns="45791" rIns="91585" bIns="4579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341" y="7"/>
            <a:ext cx="2950192" cy="497207"/>
          </a:xfrm>
          <a:prstGeom prst="rect">
            <a:avLst/>
          </a:prstGeom>
        </p:spPr>
        <p:txBody>
          <a:bodyPr vert="horz" lIns="91585" tIns="45791" rIns="91585" bIns="4579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DE7229-4512-422B-8AFA-BB75D9259C67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7713"/>
            <a:ext cx="4967287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85" tIns="45791" rIns="91585" bIns="45791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3452"/>
            <a:ext cx="5444490" cy="4474847"/>
          </a:xfrm>
          <a:prstGeom prst="rect">
            <a:avLst/>
          </a:prstGeom>
        </p:spPr>
        <p:txBody>
          <a:bodyPr vert="horz" lIns="91585" tIns="45791" rIns="91585" bIns="4579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4579"/>
            <a:ext cx="2949099" cy="497207"/>
          </a:xfrm>
          <a:prstGeom prst="rect">
            <a:avLst/>
          </a:prstGeom>
        </p:spPr>
        <p:txBody>
          <a:bodyPr vert="horz" lIns="91585" tIns="45791" rIns="91585" bIns="4579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341" y="9444579"/>
            <a:ext cx="2950192" cy="497207"/>
          </a:xfrm>
          <a:prstGeom prst="rect">
            <a:avLst/>
          </a:prstGeom>
        </p:spPr>
        <p:txBody>
          <a:bodyPr vert="horz" lIns="91585" tIns="45791" rIns="91585" bIns="4579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AE0FB4-ED68-4F2F-8963-3BBD79A4F8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9182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/>
              <a:t>Департамент экономического развития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dirty="0"/>
              <a:t>Основные параметры прогноза социально-экономического развития области на 2009-2011 г.г</a:t>
            </a:r>
          </a:p>
        </p:txBody>
      </p:sp>
      <p:sp>
        <p:nvSpPr>
          <p:cNvPr id="3686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/>
              <a:t>С.Семенов</a:t>
            </a:r>
          </a:p>
        </p:txBody>
      </p:sp>
      <p:sp>
        <p:nvSpPr>
          <p:cNvPr id="368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47DFD2-73F1-4E15-B2A4-27269806BEB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/>
          </a:p>
        </p:txBody>
      </p:sp>
      <p:sp>
        <p:nvSpPr>
          <p:cNvPr id="245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7425" y="4721134"/>
            <a:ext cx="4990783" cy="4477169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60396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D02C3-06CC-4401-9740-F7F50F6F7F7C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24882-77BD-401D-B87A-ED9F597A23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44A91-54B6-4AE1-818C-929A4B0C7B89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FA68-A3CE-4420-92B3-6FA3B2E99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F2975-FF87-402F-832D-18781A6ADB8C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382C8-65DF-436A-A93C-8E4E85AC8B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C9F1A-58C0-489F-9EC7-C421EE7B58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5335B-4E51-4B74-9015-470CAAA5E4A4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C5F8F-D441-4675-9704-DBEDF44A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0969A-6F68-4876-8D56-70CDEDEA4872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22D00-B25A-4DF3-A61E-92CD414E51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A24C6-0487-4AE2-8209-FC5603A87800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A8527-3839-4C89-82C4-F2C39EE915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E3883-24B3-49BD-9356-3F8862E8857D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4D1A1-FDE4-42EA-8DFF-6EFA82685F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652FD-AC46-4016-B1E2-4DF8797B304E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E5EC9-2CC4-4962-B5EA-8E3268AF6C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BDCCD-2FEF-46B8-AF3C-EF0488DA6E54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022CA-2E03-4049-96C4-30515B691E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C02D7-656F-431D-A18F-A4E82F831FA7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98C1-5EA0-4EE1-92E1-7C2B8B346B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D76CC-EA7B-4F39-9F1E-0911AA1AB207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C674-93E7-426B-B1E7-7F14E4A16A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440">
              <a:srgbClr val="F6F072"/>
            </a:gs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290B59-652C-4E4B-9F05-06E6C16204FE}" type="datetimeFigureOut">
              <a:rPr lang="ru-RU"/>
              <a:pPr>
                <a:defRPr/>
              </a:pPr>
              <a:t>11.11.2018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01A8B3-7252-4675-B327-126C40DDC8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47B9D428DDAB34A6842B6C4564ECF0A8F491298419B287D74274B0E58A97C4B9E9A395DAB2F44CAE7195A6FC75A30BA6C51925BA1AbDD1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F950AD12D84C0436B2F6F9A7449FFCDB815298F8B1B8F80FEEC93BDBC33DB621325C426416D7F5460F9074A85647BB3C48626FBB6CE4B29I3O8L" TargetMode="External"/><Relationship Id="rId2" Type="http://schemas.openxmlformats.org/officeDocument/2006/relationships/hyperlink" Target="consultantplus://offline/ref=7368AA3E14097B678BB6098CE2AFABFCA776B62E8F6EDC75C72A7C4AE66588E8CB7E579FDAB778A56C48F70196564B50870A2ABC7D5929257BB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AF950AD12D84C0436B2F6F9A7449FFCDB815248D81188F80FEEC93BDBC33DB621325C4204564740230B60616C13268B2C68625FAA9ICO4L" TargetMode="External"/><Relationship Id="rId4" Type="http://schemas.openxmlformats.org/officeDocument/2006/relationships/hyperlink" Target="consultantplus://offline/ref=AF950AD12D84C0436B2F6F9A7449FFCDB815278C83178F80FEEC93BDBC33DB621325C426416D7F5560F9074A85647BB3C48626FBB6CE4B29I3O8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B98F68D1C9866893A09E14020FFAC73675E1F7B9E4F71F83D01FD7D53C180E7FD8A8929D248F99BB06075831F154E3D3AC543BCAFD9Q3L" TargetMode="External"/><Relationship Id="rId2" Type="http://schemas.openxmlformats.org/officeDocument/2006/relationships/hyperlink" Target="consultantplus://offline/ref=7368AA3E14097B678BB6098CE2AFABFCA776B62E8F6EDC75C72A7C4AE66588E8CB7E579ADEB472F03507F65DD2005851850A29BD6275B3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368AA3E14097B678BB6098CE2AFABFCA776B62E8F6EDC75C72A7C4AE66588E8CB7E5798D3B072F03507F65DD2005851850A29BD6275B3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368AA3E14097B678BB6098CE2AFABFCA776B62E8F6EDC75C72A7C4AE66588E8CB7E5799D8B172F03507F65DD2005851850A29BD6275B3L" TargetMode="External"/><Relationship Id="rId2" Type="http://schemas.openxmlformats.org/officeDocument/2006/relationships/hyperlink" Target="consultantplus://offline/ref=7368AA3E14097B678BB6098CE2AFABFCA776B62E8F6EDC75C72A7C4AE66588E8CB7E5799DBB472F03507F65DD2005851850A29BD6275B3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AD329D3180997F68F083331197AFDE4559C3443AA2505B0A2382EBD497E2B2BFFD9B35E13059BEA970505A7491849D3C0EF27BDDC5N0WD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368AA3E14097B678BB6098CE2AFABFCA776B62E8F6EDC75C72A7C4AE66588E8CB7E579FDAB778A56C48F70196564B50870A2ABC7D5929257BBA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368AA3E14097B678BB6098CE2AFABFCA776B62E8F6EDC75C72A7C4AE66588E8CB7E579FDAB778A56C48F70196564B50870A2ABC7D5929257BBA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368AA3E14097B678BB6098CE2AFABFCA776B62E8F6EDC75C72A7C4AE66588E8CB7E579ADEB472F03507F65DD2005851850A29BD6275B3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368AA3E14097B678BB6098CE2AFABFCA776B62E8F6EDC75C72A7C4AE66588E8CB7E579ADEB472F03507F65DD2005851850A29BD6275B3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368AA3E14097B678BB6098CE2AFABFCA776B62E8F6EDC75C72A7C4AE66588E8CB7E5799DBB472F03507F65DD2005851850A29BD6275B3L" TargetMode="External"/><Relationship Id="rId2" Type="http://schemas.openxmlformats.org/officeDocument/2006/relationships/hyperlink" Target="consultantplus://offline/ref=41EBFEA9E06030FE5B7F1ED5111804061CA2216E7A4E708199BA362EEB63ABC46E6F71C0BE186C4A391753EB867F67190C9053526BA82002G27E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7368AA3E14097B678BB6098CE2AFABFCA776B62E8F6EDC75C72A7C4AE66588E8CB7E579ADEB472F03507F65DD2005851850A29BD6275B3L" TargetMode="External"/><Relationship Id="rId5" Type="http://schemas.openxmlformats.org/officeDocument/2006/relationships/hyperlink" Target="consultantplus://offline/ref=41EBFEA9E06030FE5B7F1ED5111804061CA223647F4B708199BA362EEB63ABC46E6F71C0BE196A4D321753EB867F67190C9053526BA82002G27EK" TargetMode="External"/><Relationship Id="rId4" Type="http://schemas.openxmlformats.org/officeDocument/2006/relationships/hyperlink" Target="consultantplus://offline/ref=7368AA3E14097B678BB6098CE2AFABFCA776B62E8F6EDC75C72A7C4AE66588E8CB7E5799D8B172F03507F65DD2005851850A29BD6275B3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A3BD4BFD8E239E2E030606A6EB405871873E5B28F9767F55CF9B62BD1F5D608F1281278D8ECD8395625CD616C24B9B0FDB8E9CE33570B8C6G4k3N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D89A5D848FCDD63D0520E0677650D7195CEEC5726E462968952349628E89487A50B7608AA73B3C732BE6DF23A05B5EA4867D3DBA81BpBN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52AAA9347C07404A30CED18D5A3651ED361AB573B3BAED7DD8A9E0ABE66EBE16F0E8CF7918A7971115870C63860B9FC951CAEA0A614950Cs2gDO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2422511F5399C0C01EDE307514D497ABBBE6E381ED35626207389E91366103F8423EE0D55CD280F378476651156AB9E40C7F3079C3B1A85ACw0O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6" y="500042"/>
            <a:ext cx="8143901" cy="474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-143094" y="914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Изменения жилищного законодательства, грубые нарушения лицензионных требований</a:t>
            </a:r>
            <a:endParaRPr lang="ru-RU" sz="3200" b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0" y="0"/>
            <a:ext cx="746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2000" dirty="0">
              <a:latin typeface="Century Gothic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4685" y="5610146"/>
            <a:ext cx="47148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endParaRPr lang="ru-RU" sz="1600" dirty="0" smtClean="0">
              <a:latin typeface="Century Gothic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Century Gothic" pitchFamily="34" charset="0"/>
                <a:cs typeface="Times New Roman" pitchFamily="18" charset="0"/>
              </a:rPr>
              <a:t>Заместитель начальника Государственной жилищной инспекции Мурманской области   </a:t>
            </a:r>
            <a:endParaRPr lang="ru-RU" sz="1600" b="1" dirty="0">
              <a:solidFill>
                <a:schemeClr val="tx2"/>
              </a:solidFill>
              <a:latin typeface="Century Gothic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 dirty="0" smtClean="0">
                <a:latin typeface="Century Gothic" pitchFamily="34" charset="0"/>
                <a:cs typeface="Times New Roman" pitchFamily="18" charset="0"/>
              </a:rPr>
              <a:t>Ракитская Ирина Владимировна</a:t>
            </a:r>
            <a:endParaRPr lang="ru-RU" sz="1600" b="1" dirty="0">
              <a:latin typeface="Century Gothic" pitchFamily="34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2528" y="5214950"/>
            <a:ext cx="2691472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755760" y="836712"/>
            <a:ext cx="2033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defRPr/>
            </a:pPr>
            <a:r>
              <a:rPr lang="ru-RU" sz="1400" dirty="0" smtClean="0">
                <a:latin typeface="Century Gothic" pitchFamily="34" charset="0"/>
                <a:cs typeface="Times New Roman" pitchFamily="18" charset="0"/>
              </a:rPr>
              <a:t>12 ноября 2018 года</a:t>
            </a:r>
          </a:p>
          <a:p>
            <a:pPr marL="342900" indent="-342900" eaLnBrk="0" hangingPunct="0">
              <a:defRPr/>
            </a:pPr>
            <a:r>
              <a:rPr lang="ru-RU" sz="1400" dirty="0" smtClean="0">
                <a:latin typeface="Century Gothic" pitchFamily="34" charset="0"/>
                <a:cs typeface="Times New Roman" pitchFamily="18" charset="0"/>
              </a:rPr>
              <a:t>г. Мурманск</a:t>
            </a:r>
            <a:endParaRPr lang="ru-RU" sz="1400" dirty="0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7141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400" b="1" dirty="0" smtClean="0">
                <a:solidFill>
                  <a:schemeClr val="accent1"/>
                </a:solidFill>
                <a:latin typeface="Century Gothic" pitchFamily="34" charset="0"/>
                <a:cs typeface="Times New Roman" pitchFamily="18" charset="0"/>
              </a:rPr>
              <a:t>Круглый стол «ЖКХ меняется: в фокусе </a:t>
            </a:r>
          </a:p>
          <a:p>
            <a:pPr algn="ctr" eaLnBrk="0" hangingPunct="0">
              <a:defRPr/>
            </a:pPr>
            <a:r>
              <a:rPr lang="ru-RU" sz="2400" b="1" dirty="0" smtClean="0">
                <a:solidFill>
                  <a:schemeClr val="accent1"/>
                </a:solidFill>
                <a:latin typeface="Century Gothic" pitchFamily="34" charset="0"/>
                <a:cs typeface="Times New Roman" pitchFamily="18" charset="0"/>
              </a:rPr>
              <a:t>Мурманская область»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Лицензионные требования определены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ст. 193 Жилищного кодекса РФ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sz="2000" dirty="0"/>
              <a:t>5) </a:t>
            </a:r>
            <a:r>
              <a:rPr lang="ru-RU" sz="2000" b="1" u="sng" dirty="0"/>
              <a:t>отсутствие в сводном федеральном реестре лицензий </a:t>
            </a:r>
            <a:r>
              <a:rPr lang="ru-RU" sz="2000" dirty="0"/>
              <a:t>на осуществление предпринимательской деятельности по управлению многоквартирными домами </a:t>
            </a:r>
            <a:r>
              <a:rPr lang="ru-RU" sz="2000" b="1" u="sng" dirty="0"/>
              <a:t>информации об аннулировании лицензии</a:t>
            </a:r>
            <a:r>
              <a:rPr lang="ru-RU" sz="2000" dirty="0"/>
              <a:t>, ранее выданной лицензиату, соискателю лицензии</a:t>
            </a:r>
            <a:r>
              <a:rPr lang="ru-RU" sz="2000" dirty="0" smtClean="0"/>
              <a:t>;</a:t>
            </a:r>
          </a:p>
          <a:p>
            <a:endParaRPr lang="ru-RU" sz="2000" dirty="0" smtClean="0"/>
          </a:p>
          <a:p>
            <a:r>
              <a:rPr lang="ru-RU" sz="2000" dirty="0"/>
              <a:t>6.1) </a:t>
            </a:r>
            <a:r>
              <a:rPr lang="ru-RU" sz="2000" b="1" u="sng" dirty="0"/>
              <a:t>соблюдение лицензиатом требований к размещению информации</a:t>
            </a:r>
            <a:r>
              <a:rPr lang="ru-RU" sz="2000" dirty="0"/>
              <a:t>, установленных </a:t>
            </a:r>
            <a:r>
              <a:rPr lang="ru-RU" sz="2000" dirty="0">
                <a:hlinkClick r:id="rId2"/>
              </a:rPr>
              <a:t>частью 10.1 статьи 161</a:t>
            </a:r>
            <a:r>
              <a:rPr lang="ru-RU" sz="2000" dirty="0"/>
              <a:t> ЖК </a:t>
            </a:r>
            <a:r>
              <a:rPr lang="ru-RU" sz="2000" dirty="0" smtClean="0"/>
              <a:t>РФ (размещение информации в ГИС ЖКХ).</a:t>
            </a:r>
            <a:endParaRPr lang="ru-RU" sz="20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3800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FF0000"/>
                </a:solidFill>
              </a:rPr>
              <a:t>Лицензионные требования определены П.3 Положения о лицензировании предпринимательской деятельности по управлению многоквартирными домами, утвержденное постановлением Правительства Российской Федерации </a:t>
            </a:r>
            <a:br>
              <a:rPr lang="ru-RU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от 28 октября 2014 г. N 1110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1800" b="1" dirty="0"/>
              <a:t>а) соблюдение требований, предусмотренных </a:t>
            </a:r>
            <a:r>
              <a:rPr lang="ru-RU" sz="1800" b="1" dirty="0">
                <a:hlinkClick r:id="rId2"/>
              </a:rPr>
              <a:t>частью 2.3 статьи 161</a:t>
            </a:r>
            <a:r>
              <a:rPr lang="ru-RU" sz="1800" b="1" dirty="0"/>
              <a:t> Жилищного кодекса Российской Федерации</a:t>
            </a:r>
            <a:r>
              <a:rPr lang="ru-RU" sz="1800" b="1" dirty="0" smtClean="0"/>
              <a:t>;</a:t>
            </a:r>
          </a:p>
          <a:p>
            <a:r>
              <a:rPr lang="ru-RU" sz="1800" i="1" dirty="0" smtClean="0">
                <a:solidFill>
                  <a:schemeClr val="accent5"/>
                </a:solidFill>
              </a:rPr>
              <a:t>При управлении многоквартирным домом </a:t>
            </a:r>
            <a:r>
              <a:rPr lang="ru-RU" sz="1800" b="1" i="1" u="sng" dirty="0" smtClean="0">
                <a:solidFill>
                  <a:schemeClr val="accent5"/>
                </a:solidFill>
              </a:rPr>
              <a:t>УО она несет ответственность перед собственниками помещений в МКД за оказание всех услуг и (или) выполнение работ, </a:t>
            </a:r>
            <a:r>
              <a:rPr lang="ru-RU" sz="1800" i="1" dirty="0" smtClean="0">
                <a:solidFill>
                  <a:schemeClr val="accent5"/>
                </a:solidFill>
              </a:rPr>
              <a:t>которые обеспечивают надлежащее содержание общего имущества в данном доме и качество которых должно соответствовать требованиям технических регламентов и установленных Правительством РФ </a:t>
            </a:r>
            <a:r>
              <a:rPr lang="ru-RU" sz="1800" i="1" dirty="0" smtClean="0">
                <a:solidFill>
                  <a:schemeClr val="accent5"/>
                </a:solidFill>
                <a:hlinkClick r:id="rId3"/>
              </a:rPr>
              <a:t>правил</a:t>
            </a:r>
            <a:r>
              <a:rPr lang="ru-RU" sz="1800" i="1" dirty="0" smtClean="0">
                <a:solidFill>
                  <a:schemeClr val="accent5"/>
                </a:solidFill>
              </a:rPr>
              <a:t> содержания общего имущества в многоквартирном доме, за предоставление коммунальных услуг в зависимости от уровня благоустройства данного дома, качество которых должно соответствовать требованиям установленных Правительством Российской Федерации </a:t>
            </a:r>
            <a:r>
              <a:rPr lang="ru-RU" sz="1800" i="1" dirty="0" smtClean="0">
                <a:solidFill>
                  <a:schemeClr val="accent5"/>
                </a:solidFill>
                <a:hlinkClick r:id="rId4"/>
              </a:rPr>
              <a:t>Правил</a:t>
            </a:r>
            <a:r>
              <a:rPr lang="ru-RU" sz="1800" i="1" dirty="0" smtClean="0">
                <a:solidFill>
                  <a:schemeClr val="accent5"/>
                </a:solidFill>
              </a:rPr>
              <a:t> или в случаях, предусмотренных </a:t>
            </a:r>
            <a:r>
              <a:rPr lang="ru-RU" sz="1800" i="1" dirty="0" smtClean="0">
                <a:solidFill>
                  <a:schemeClr val="accent5"/>
                </a:solidFill>
                <a:hlinkClick r:id="rId5"/>
              </a:rPr>
              <a:t>статьей 157.2</a:t>
            </a:r>
            <a:r>
              <a:rPr lang="ru-RU" sz="1800" i="1" dirty="0" smtClean="0">
                <a:solidFill>
                  <a:schemeClr val="accent5"/>
                </a:solidFill>
              </a:rPr>
              <a:t> ЖК РФ, за обеспечение готовности инженерных систем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3908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34082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Лицензионные требования определены 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П.3 Положения  </a:t>
            </a:r>
            <a:r>
              <a:rPr lang="ru-RU" sz="2400" b="1" dirty="0">
                <a:solidFill>
                  <a:srgbClr val="FF0000"/>
                </a:solidFill>
              </a:rPr>
              <a:t>N </a:t>
            </a:r>
            <a:r>
              <a:rPr lang="ru-RU" sz="2400" b="1" dirty="0" smtClean="0">
                <a:solidFill>
                  <a:srgbClr val="FF0000"/>
                </a:solidFill>
              </a:rPr>
              <a:t>1110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solidFill>
            <a:srgbClr val="FFFF00"/>
          </a:solidFill>
        </p:spPr>
        <p:txBody>
          <a:bodyPr/>
          <a:lstStyle/>
          <a:p>
            <a:r>
              <a:rPr lang="ru-RU" sz="1800" dirty="0"/>
              <a:t>б) исполнение обязанностей по договору управления многоквартирным домом, предусмотренных </a:t>
            </a:r>
            <a:r>
              <a:rPr lang="ru-RU" sz="1800" dirty="0">
                <a:hlinkClick r:id="rId2"/>
              </a:rPr>
              <a:t>частью 2 статьи 162</a:t>
            </a:r>
            <a:r>
              <a:rPr lang="ru-RU" sz="1800" dirty="0"/>
              <a:t> Жилищного кодекса Российской Федерации;</a:t>
            </a:r>
          </a:p>
          <a:p>
            <a:r>
              <a:rPr lang="ru-RU" sz="1800" b="1" i="1" u="sng" dirty="0"/>
              <a:t>По договору управления МКД одна сторона (УО) по заданию другой стороны </a:t>
            </a:r>
            <a:r>
              <a:rPr lang="ru-RU" sz="1800" i="1" dirty="0"/>
              <a:t>(собственников помещений в многоквартирном доме, органов управления ТСЖ, органов управления ЖК, застройщика) </a:t>
            </a:r>
            <a:r>
              <a:rPr lang="ru-RU" sz="1800" b="1" i="1" u="sng" dirty="0"/>
              <a:t>в течение согласованного срока за плату обязуется выполнять работы </a:t>
            </a:r>
            <a:r>
              <a:rPr lang="ru-RU" sz="1800" i="1" dirty="0"/>
              <a:t>и (или) оказывать услуги по управлению многоквартирным домом, оказывать услуги и выполнять работы по надлежащему содержанию и ремонту общего имущества в таком доме, предоставлять коммунальные услуги собственникам помещений в таком доме и пользующимся помещениями в этом доме лицам или в случаях, предусмотренных </a:t>
            </a:r>
            <a:r>
              <a:rPr lang="ru-RU" sz="1800" i="1" dirty="0">
                <a:hlinkClick r:id="rId3"/>
              </a:rPr>
              <a:t>статьей 157.2</a:t>
            </a:r>
            <a:r>
              <a:rPr lang="ru-RU" sz="1800" i="1" dirty="0"/>
              <a:t> ЖК РФ, обеспечить готовность инженерных систем, осуществлять иную направленную на достижение целей управления многоквартирным домом деятельность.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5752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srgbClr val="FF0000"/>
                </a:solidFill>
              </a:rPr>
              <a:t>Лицензионные требования определены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П.3 Положения  N 1110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1800" dirty="0"/>
              <a:t>в) соблюдение требований, предусмотренных </a:t>
            </a:r>
            <a:r>
              <a:rPr lang="ru-RU" sz="1800" dirty="0">
                <a:hlinkClick r:id="rId2"/>
              </a:rPr>
              <a:t>частью 3.1 статьи 45</a:t>
            </a:r>
            <a:r>
              <a:rPr lang="ru-RU" sz="1800" dirty="0"/>
              <a:t> Жилищного кодекса Российской Федерации;</a:t>
            </a:r>
          </a:p>
          <a:p>
            <a:r>
              <a:rPr lang="ru-RU" sz="1800" b="1" i="1" u="sng" dirty="0"/>
              <a:t>УО, правление ТСЖ, ЖК, обязаны вести реестр собственников </a:t>
            </a:r>
            <a:r>
              <a:rPr lang="ru-RU" sz="1800" i="1" dirty="0"/>
              <a:t>помещений в многоквартирном доме, который содержит сведения, позволяющие идентифицировать собственников помещений в данном МКД (фамилия, имя, отчество (при наличии) собственника помещения в многоквартирном доме, полное наименование и основной государственный регистрационный номер юридического лица, если собственником помещения в многоквартирном доме является юридическое лицо, номер помещения в многоквартирном доме, собственником которого является физическое или юридическое лицо), а также сведения о размерах принадлежащих им долей в праве общей собственности на общее имущество собственников помещений в многоквартирном доме.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1756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srgbClr val="FF0000"/>
                </a:solidFill>
              </a:rPr>
              <a:t>Лицензионные требования определены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П.3 Положения  N 1110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1800" dirty="0"/>
              <a:t>г) соблюдение требований, предусмотренных </a:t>
            </a:r>
            <a:r>
              <a:rPr lang="ru-RU" sz="1800" dirty="0">
                <a:hlinkClick r:id="rId2"/>
              </a:rPr>
              <a:t>частью 7 статьи 162</a:t>
            </a:r>
            <a:r>
              <a:rPr lang="ru-RU" sz="1800" dirty="0"/>
              <a:t> и </a:t>
            </a:r>
            <a:r>
              <a:rPr lang="ru-RU" sz="1800" dirty="0">
                <a:hlinkClick r:id="rId3"/>
              </a:rPr>
              <a:t>частью 6 статьи 198</a:t>
            </a:r>
            <a:r>
              <a:rPr lang="ru-RU" sz="1800" dirty="0"/>
              <a:t> ЖК РФ.</a:t>
            </a:r>
          </a:p>
          <a:p>
            <a:r>
              <a:rPr lang="ru-RU" sz="1800" b="1" i="1" u="sng" dirty="0"/>
              <a:t>УО обязана приступить к исполнению договора управления многоквартирным домом с даты внесения изменений в реестр лицензий </a:t>
            </a:r>
            <a:r>
              <a:rPr lang="ru-RU" sz="1800" i="1" dirty="0"/>
              <a:t>субъекта Российской Федерации в связи с заключением договора управления таким домом.</a:t>
            </a:r>
            <a:endParaRPr lang="ru-RU" sz="1800" dirty="0"/>
          </a:p>
          <a:p>
            <a:r>
              <a:rPr lang="ru-RU" sz="1800" b="1" i="1" u="sng" dirty="0"/>
              <a:t>Исключение сведений о МКД из реестра лицензий субъекта Российской Федерации является основанием для прекращения лицензиатом деятельности по управлению таким домом </a:t>
            </a:r>
            <a:r>
              <a:rPr lang="ru-RU" sz="1800" i="1" dirty="0"/>
              <a:t>в порядке, установленном </a:t>
            </a:r>
            <a:r>
              <a:rPr lang="ru-RU" sz="1800" i="1" dirty="0">
                <a:hlinkClick r:id="rId4"/>
              </a:rPr>
              <a:t>статьей 200</a:t>
            </a:r>
            <a:r>
              <a:rPr lang="ru-RU" sz="1800" i="1" dirty="0"/>
              <a:t> ЖК РФ. С даты исключения сведений о МКД из реестра лицензий субъекта Российской Федерации лицензиат не вправе осуществлять деятельность по управлению таким МКД, в том числе начислять и взимать плату за жилое помещение и коммунальные услуги.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114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u="sng" dirty="0" smtClean="0">
                <a:solidFill>
                  <a:srgbClr val="FF0000"/>
                </a:solidFill>
              </a:rPr>
              <a:t>П.4(1</a:t>
            </a:r>
            <a:r>
              <a:rPr lang="ru-RU" sz="2000" b="1" u="sng" dirty="0">
                <a:solidFill>
                  <a:srgbClr val="FF0000"/>
                </a:solidFill>
              </a:rPr>
              <a:t>). К грубым нарушениям лицензионных требований относятся:</a:t>
            </a:r>
            <a:endParaRPr lang="ru-RU" sz="20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594543"/>
              </p:ext>
            </p:extLst>
          </p:nvPr>
        </p:nvGraphicFramePr>
        <p:xfrm>
          <a:off x="457200" y="1600200"/>
          <a:ext cx="8229600" cy="5205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ФОРМУЛИРОВКА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Calibri"/>
                        </a:rPr>
                        <a:t>СПРАВКА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При повторном совершении лицензиатом в течение 12 месяцев со дня назначения административного наказания за нарушение лицензионных требований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а) нарушение лицензионного требования, предусмотренного подпунктом "а" пункта 3 настоящего Положения,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повлекшее причинение вреда жизни или тяжкого вреда здоровью граждан</a:t>
                      </a: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,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 которое </a:t>
                      </a:r>
                      <a:r>
                        <a:rPr lang="ru-RU" sz="1100" u="sng">
                          <a:effectLst/>
                          <a:latin typeface="Calibri"/>
                          <a:ea typeface="Calibri"/>
                          <a:cs typeface="Calibri"/>
                        </a:rPr>
                        <a:t>подтверждено вступившим в законную силу решением суда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;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а) соблюдение требований, предусмотренных </a:t>
                      </a:r>
                      <a:r>
                        <a:rPr lang="ru-RU" sz="1100" u="none" strike="noStrike"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2.3 статьи 161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Федерации;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558ED5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При управлении многоквартирным домом УО она несет ответственность….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сведения</a:t>
                      </a: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о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многоквартирном доме или многоквартирных домах,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 в отношении которых такие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грубые нарушения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 лицензионных требований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совершены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б) нарушение лицензионного требования, предусмотренного подпунктом "а" пункта 3 настоящего Положения, в части </a:t>
                      </a:r>
                      <a:r>
                        <a:rPr lang="ru-RU" sz="1100" b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непроведения лицензиатом испытаний на прочность и плотность (гидравлических испытаний) узлов ввода и систем отопления, промывки и регулировки систем отопления, выполняемых в целях надлежащего содержания систем теплоснабжения</a:t>
                      </a:r>
                      <a:r>
                        <a:rPr lang="ru-RU" sz="1100" b="1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(отопление, горячее водоснабжение) в многоквартирных домах;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а) соблюдение требований, предусмотренных </a:t>
                      </a:r>
                      <a:r>
                        <a:rPr lang="ru-RU" sz="1100" u="none" strike="noStrike" dirty="0"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2.3 статьи 161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Федерации;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558ED5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При управлении многоквартирным домом УО она несет ответственность….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сведения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о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многоквартирном доме или многоквартирных домах,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в отношении которых такие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грубые нарушения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лицензионных требований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совершены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02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u="sng" dirty="0">
                <a:solidFill>
                  <a:srgbClr val="FF0000"/>
                </a:solidFill>
              </a:rPr>
              <a:t>П.4(1). К грубым нарушениям лицензионных требований относятся:</a:t>
            </a: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324624"/>
              </p:ext>
            </p:extLst>
          </p:nvPr>
        </p:nvGraphicFramePr>
        <p:xfrm>
          <a:off x="457200" y="1196752"/>
          <a:ext cx="8229600" cy="541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2712"/>
                <a:gridCol w="2592288"/>
                <a:gridCol w="2314600"/>
              </a:tblGrid>
              <a:tr h="5415884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в) нарушение лицензионного требования, предусмотренного подпунктом "а" пункта 3 настоящего Положения, в 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части </a:t>
                      </a:r>
                      <a:r>
                        <a:rPr lang="ru-RU" sz="11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незаключения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 в течение 30 календарных дней со дня начала исполнения договора управления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многоквартирным домом 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договоров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о выполнении работ в целях 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надлежащего содержания систем внутридомового газового оборудования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соответствии с требованиями, установленными постановлением Правительства </a:t>
                      </a:r>
                      <a:r>
                        <a:rPr lang="ru-RU" sz="11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РФот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14.05.2013 N 410, 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выполнении работ по эксплуатации, в том числе по обслуживанию и ремонту лифтов, подъемных платформ для инвалидов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соответствии с требованиями, установленными постановлением Правительства РФ от 24.06.2017 N 743, </a:t>
                      </a:r>
                      <a:r>
                        <a:rPr lang="ru-RU" sz="1100" b="1" u="sng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за исключением случая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 u="sng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выполнения работ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по эксплуатации, в том числе по обслуживанию и ремонту лифтов, подъемных платформ для инвалидов, </a:t>
                      </a:r>
                      <a:r>
                        <a:rPr lang="ru-RU" sz="1100" b="1" u="sng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управляющими организациями самостоятельно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…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а) соблюдение требований, предусмотренных </a:t>
                      </a:r>
                      <a:r>
                        <a:rPr lang="ru-RU" sz="11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2.3 статьи 161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Федерации;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При управлении многоквартирным домом УО она несет ответственность….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 сведения обо всех многоквартирных домах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2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490066"/>
          </a:xfrm>
        </p:spPr>
        <p:txBody>
          <a:bodyPr/>
          <a:lstStyle/>
          <a:p>
            <a:r>
              <a:rPr lang="ru-RU" sz="1800" b="1" u="sng" dirty="0">
                <a:solidFill>
                  <a:srgbClr val="FF0000"/>
                </a:solidFill>
              </a:rPr>
              <a:t>П.4(1). К грубым нарушениям лицензионных требований относятся: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8682402"/>
              </p:ext>
            </p:extLst>
          </p:nvPr>
        </p:nvGraphicFramePr>
        <p:xfrm>
          <a:off x="467544" y="39703"/>
          <a:ext cx="8229600" cy="5976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2318048"/>
                <a:gridCol w="2743200"/>
              </a:tblGrid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г) нарушение лицензионного требования, предусмотренного подпунктом "б" пункта 3 настоящего Положения, в части </a:t>
                      </a:r>
                      <a:r>
                        <a:rPr lang="ru-RU" sz="11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незаключения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 лицензиатом в течение 30 календарных дней со дня начала исполнения договора управления многоквартирным домом договоров с </a:t>
                      </a:r>
                      <a:r>
                        <a:rPr lang="ru-RU" sz="11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ресурсоснабжающими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 организациями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</a:t>
                      </a:r>
                      <a:r>
                        <a:rPr lang="ru-RU" sz="1100" u="sng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целях приобретения коммунальных ресурсов, потребляемых при использовании и содержании общего имущества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многоквартирном доме;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б) исполнение обязанностей по договору управления многоквартирным домом, предусмотренных </a:t>
                      </a:r>
                      <a:r>
                        <a:rPr lang="ru-RU" sz="11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 статьи 162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Федерации;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сведения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о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многоквартирном доме или многоквартирных домах,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отношении которых такие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грубые нарушения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лицензионных требований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совершены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3481749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д) нарушение лицензионного требования, предусмотренного подпунктом "б" пункта 3 настоящего Положения,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в части наличия у лицензиата признанной им или подтвержденной вступившим в законную силу судебным актом задолженности перед </a:t>
                      </a:r>
                      <a:r>
                        <a:rPr lang="ru-RU" sz="1100" b="1" dirty="0" err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ресурсоснабжающей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 организацией в размере, равном или превышающем 2 среднемесячные величины обязательств по оплате по договору </a:t>
                      </a:r>
                      <a:r>
                        <a:rPr lang="ru-RU" sz="1100" b="1" dirty="0" err="1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ресурсоснабжения</a:t>
                      </a:r>
                      <a:r>
                        <a:rPr lang="ru-RU" sz="1100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,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заключенному в целях обеспечения предоставления собственникам и пользователям помещения в многоквартирном доме коммунальной услуги соответствующего вида и (или) приобретения коммунальных ресурсов, потребляемых при использовании и содержании общего имущества в многоквартирном доме, независимо от факта последующей оплаты указанной задолженности лицензиатом;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б) исполнение обязанностей по договору управления многоквартирным домом, предусмотренных </a:t>
                      </a:r>
                      <a:r>
                        <a:rPr lang="ru-RU" sz="1100" u="none" strike="noStrike" dirty="0"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 статьи 162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сведения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о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многоквартирном доме или многоквартирных домах,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в отношении которых такие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грубые нарушения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лицензионных требований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совершены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01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490066"/>
          </a:xfrm>
        </p:spPr>
        <p:txBody>
          <a:bodyPr/>
          <a:lstStyle/>
          <a:p>
            <a:r>
              <a:rPr lang="ru-RU" sz="1800" b="1" u="sng" dirty="0">
                <a:solidFill>
                  <a:srgbClr val="FF0000"/>
                </a:solidFill>
              </a:rPr>
              <a:t>П.4(1). К грубым нарушениям лицензионных требований относятся: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4013294"/>
              </p:ext>
            </p:extLst>
          </p:nvPr>
        </p:nvGraphicFramePr>
        <p:xfrm>
          <a:off x="683568" y="836712"/>
          <a:ext cx="8229600" cy="578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2160240"/>
                <a:gridCol w="1604864"/>
              </a:tblGrid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е) нарушение лицензионного требования, предусмотренного подпунктом "б" пункта 3 настоящего Положения, в части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отказа от передачи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,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осуществляемой в случаях, предусмотренных законодательством Российской Федерации,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технической документации на многоквартирный дом и иных связанных с управлением таким многоквартирным домом документов, ключей от помещений, входящих в состав общего имущества в многоквартирном доме, электронных кодов доступа к оборудованию, входящему в состав общего имущества в многоквартирном доме, и иных технических средств и оборудования, необходимых для эксплуатации многоквартирного дома и управления им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,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принявшим на себя обязательства по управлению многоквартирным домом управляющей организации, товариществу собственников жилья, жилищному кооперативу, жилищно-строительному кооперативу, иному специализированному потребительскому кооперативу, а в случае непосредственного управления многоквартирным домом собственниками помещений в таком доме одному из собственников, указанному в решении общего собрания собственников помещений о выборе способа управления многоквартирным домом, или, если такой собственник не указан, любому собственнику помещения в этом доме,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либо уклонение от передачи технической документации на многоквартирный дом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и иных связанных с управлением таким многоквартирным домом документов, технических средств и оборудования указанным лицам,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либо нарушение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предусмотренных федеральными законами и принятыми в соответствии с ними иными нормативными правовыми актами Российской Федерации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порядка и сроков передачи технической документации на многоквартирный дом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и иных связанных с управлением таким многоквартирным домом документов, технических средств и оборудования;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б) исполнение обязанностей по договору управления многоквартирным домом, предусмотренных 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частью 2 статьи 162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 сведения обо всех многоквартирных домах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2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418058"/>
          </a:xfrm>
        </p:spPr>
        <p:txBody>
          <a:bodyPr/>
          <a:lstStyle/>
          <a:p>
            <a:r>
              <a:rPr lang="ru-RU" sz="1800" b="1" u="sng" dirty="0">
                <a:solidFill>
                  <a:srgbClr val="FF0000"/>
                </a:solidFill>
              </a:rPr>
              <a:t>П.4(1). К грубым нарушениям лицензионных требований относятся: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5750289"/>
              </p:ext>
            </p:extLst>
          </p:nvPr>
        </p:nvGraphicFramePr>
        <p:xfrm>
          <a:off x="457200" y="836613"/>
          <a:ext cx="8229600" cy="6062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ж) нарушение лицензионного требования, предусмотренного подпунктом "г" пункта 3 настоящего Положения, в части </a:t>
                      </a:r>
                      <a:r>
                        <a:rPr lang="ru-RU" sz="11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непрекращения</a:t>
                      </a:r>
                      <a:r>
                        <a:rPr lang="ru-RU" sz="11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</a:rPr>
                        <a:t> лицензиатом деятельности по управлению многоквартирным домом в течение 3 дней со дня исключения сведений о таком доме из реестра лицензий субъекта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Российской Федерации, за исключением осуществления такой деятельности в соответствии с положениями </a:t>
                      </a:r>
                      <a:r>
                        <a:rPr lang="ru-RU" sz="11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части 3 статьи 200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Федерации;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г) соблюдение требований, предусмотренных </a:t>
                      </a:r>
                      <a:r>
                        <a:rPr lang="ru-RU" sz="11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3"/>
                        </a:rPr>
                        <a:t>частью 7 статьи 162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и </a:t>
                      </a:r>
                      <a:r>
                        <a:rPr lang="ru-RU" sz="11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4"/>
                        </a:rPr>
                        <a:t>частью 6 статьи 198</a:t>
                      </a: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ЖК РФ.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УО обязана приступить к исполнению договора управления многоквартирным домом с даты внесения изменений в реестр лицензий субъекта Российской Федерации в связи с заключением договора управления таким домом.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effectLst/>
                          <a:highlight>
                            <a:srgbClr val="FF0000"/>
                          </a:highlight>
                          <a:latin typeface="Calibri"/>
                          <a:ea typeface="Calibri"/>
                          <a:cs typeface="Calibri"/>
                        </a:rPr>
                        <a:t> сведения обо всех многоквартирных домах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з) нарушение лицензионного требования, предусмотренного подпунктом "б" пункта 3 настоящего Положения, в части нарушения лицензиатом </a:t>
                      </a:r>
                      <a:r>
                        <a:rPr lang="ru-RU" sz="1100" b="1" u="sng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требований к осуществлению аварийно-диспетчерского обслуживания</a:t>
                      </a:r>
                      <a:r>
                        <a:rPr lang="ru-RU" sz="110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, предусмотренных </a:t>
                      </a:r>
                      <a:r>
                        <a:rPr lang="ru-RU" sz="1100" u="none" strike="noStrike">
                          <a:solidFill>
                            <a:srgbClr val="0000FF"/>
                          </a:solidFill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  <a:hlinkClick r:id="rId5"/>
                        </a:rPr>
                        <a:t>пунктом 13</a:t>
                      </a:r>
                      <a:r>
                        <a:rPr lang="ru-RU" sz="110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 Правил осуществления деятельности по управлению многоквартирными домами, утвержденных постановлением Правительства Российской Федерации от 15 мая 2013 г. N 416 "О порядке осуществления деятельности по управлению многоквартирными домами".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2900" algn="just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б) исполнение обязанностей по договору управления многоквартирным домом, предусмотренных </a:t>
                      </a:r>
                      <a:r>
                        <a:rPr lang="ru-RU" sz="1100" u="none" strike="noStrike" dirty="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  <a:hlinkClick r:id="rId6"/>
                        </a:rPr>
                        <a:t>частью 2 статьи 162</a:t>
                      </a:r>
                      <a:r>
                        <a:rPr lang="ru-RU" sz="1100" dirty="0">
                          <a:effectLst/>
                          <a:highlight>
                            <a:srgbClr val="00FFFF"/>
                          </a:highlight>
                          <a:latin typeface="Calibri"/>
                          <a:ea typeface="Calibri"/>
                          <a:cs typeface="Calibri"/>
                        </a:rPr>
                        <a:t> Жилищного кодекса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ИСКЛЮЧАЮТСЯ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сведения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о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многоквартирном доме или многоквартирных домах,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в отношении которых такие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грубые нарушения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лицензионных требований </a:t>
                      </a: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</a:rPr>
                        <a:t>совершены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30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Участники отношений </a:t>
            </a:r>
            <a:b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при управлении домами 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latin typeface="Book Antiqua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7875581"/>
              </p:ext>
            </p:extLst>
          </p:nvPr>
        </p:nvGraphicFramePr>
        <p:xfrm>
          <a:off x="457200" y="1600200"/>
          <a:ext cx="829126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40768"/>
            <a:ext cx="2520280" cy="2893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84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Изменения жилищного законодательства в 2017-2018 гг.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000" dirty="0"/>
              <a:t>П</a:t>
            </a:r>
            <a:r>
              <a:rPr lang="ru-RU" sz="3000" dirty="0" smtClean="0"/>
              <a:t>ереход к работе с региональным оператором по вывозу ТКО с 01.01.2019;</a:t>
            </a:r>
          </a:p>
          <a:p>
            <a:r>
              <a:rPr lang="ru-RU" sz="3000" dirty="0" smtClean="0"/>
              <a:t>59-ФЗ – прямые договоры;</a:t>
            </a:r>
          </a:p>
          <a:p>
            <a:r>
              <a:rPr lang="ru-RU" sz="3000" dirty="0" smtClean="0"/>
              <a:t>Общее имущество нескольких МКД (бойлеры, ОДПУ, земельные участки);</a:t>
            </a:r>
          </a:p>
          <a:p>
            <a:r>
              <a:rPr lang="ru-RU" sz="3000" dirty="0" smtClean="0"/>
              <a:t>КР на СОИ;</a:t>
            </a:r>
          </a:p>
          <a:p>
            <a:r>
              <a:rPr lang="ru-RU" sz="3000" dirty="0" smtClean="0"/>
              <a:t>Расчет платы за КУ в части корректировок платы за отопление (необходимы изменения);</a:t>
            </a:r>
          </a:p>
          <a:p>
            <a:r>
              <a:rPr lang="ru-RU" sz="3000" dirty="0" smtClean="0"/>
              <a:t>Капитальный ремонт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96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08912" cy="72008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Вывоз ТКО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05" y="1340768"/>
            <a:ext cx="8201025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67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70609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Вывоз ТКО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24744"/>
            <a:ext cx="9108504" cy="549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73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На территории Мурманской области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Предварительная дата начала деятельности регионального оператора – 01.01.2019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9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ФЕДЕРАЛЬНЫЙ ЗАКОН </a:t>
            </a:r>
            <a:r>
              <a:rPr lang="ru-RU" sz="2800" b="1" dirty="0">
                <a:solidFill>
                  <a:srgbClr val="FF0000"/>
                </a:solidFill>
              </a:rPr>
              <a:t>ОТ 03.04.2018 № 59-ФЗ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«</a:t>
            </a:r>
            <a:r>
              <a:rPr lang="ru-RU" sz="2800" b="1" dirty="0">
                <a:solidFill>
                  <a:srgbClr val="FF0000"/>
                </a:solidFill>
              </a:rPr>
              <a:t>О ВНЕСЕНИИ ИЗМЕНЕНИЙ В ЖИЛИЩНЫЙ </a:t>
            </a:r>
            <a:r>
              <a:rPr lang="ru-RU" sz="2800" b="1" dirty="0" smtClean="0">
                <a:solidFill>
                  <a:srgbClr val="FF0000"/>
                </a:solidFill>
              </a:rPr>
              <a:t>КОДЕКС Российской Федерации»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/>
              <a:t>Цель: </a:t>
            </a:r>
            <a:r>
              <a:rPr lang="ru-RU" dirty="0" smtClean="0"/>
              <a:t>исключение </a:t>
            </a:r>
            <a:r>
              <a:rPr lang="ru-RU" dirty="0"/>
              <a:t>посредников в лице </a:t>
            </a:r>
            <a:r>
              <a:rPr lang="ru-RU" dirty="0" smtClean="0"/>
              <a:t>УО, ТСЖ и ЖСК из </a:t>
            </a:r>
            <a:r>
              <a:rPr lang="ru-RU" dirty="0"/>
              <a:t>цепочки предоставления </a:t>
            </a:r>
            <a:r>
              <a:rPr lang="ru-RU" dirty="0" smtClean="0"/>
              <a:t>п</a:t>
            </a:r>
            <a:r>
              <a:rPr lang="ru-RU" dirty="0"/>
              <a:t>отребителям коммунальных услуг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Случаи:</a:t>
            </a:r>
          </a:p>
          <a:p>
            <a:r>
              <a:rPr lang="ru-RU" sz="2000" dirty="0"/>
              <a:t>- при принятии общим собранием собственников помещений в многоквартирном доме соответствующего решения</a:t>
            </a:r>
            <a:r>
              <a:rPr lang="ru-RU" sz="2000" dirty="0" smtClean="0"/>
              <a:t>;</a:t>
            </a:r>
          </a:p>
          <a:p>
            <a:endParaRPr lang="ru-RU" sz="2000" dirty="0"/>
          </a:p>
          <a:p>
            <a:r>
              <a:rPr lang="ru-RU" sz="2000" dirty="0"/>
              <a:t>- при прекращении заключенного между лицом, осуществляющим управление многоквартирным домом и </a:t>
            </a:r>
            <a:r>
              <a:rPr lang="ru-RU" sz="2000" dirty="0" smtClean="0"/>
              <a:t>РСО, </a:t>
            </a:r>
            <a:r>
              <a:rPr lang="ru-RU" sz="2000" dirty="0"/>
              <a:t>договора </a:t>
            </a:r>
            <a:r>
              <a:rPr lang="ru-RU" sz="2000" dirty="0" err="1"/>
              <a:t>ресурсоснабжения</a:t>
            </a:r>
            <a:r>
              <a:rPr lang="ru-RU" sz="2000" dirty="0"/>
              <a:t> вследствие одностороннего отказа </a:t>
            </a:r>
            <a:r>
              <a:rPr lang="ru-RU" sz="2000" dirty="0" smtClean="0"/>
              <a:t>РСО </a:t>
            </a:r>
            <a:r>
              <a:rPr lang="ru-RU" sz="2000" dirty="0"/>
              <a:t>от исполнения договора </a:t>
            </a:r>
            <a:r>
              <a:rPr lang="ru-RU" sz="2000" dirty="0" err="1"/>
              <a:t>ресурсоснабжения</a:t>
            </a:r>
            <a:r>
              <a:rPr lang="ru-RU" sz="2000" dirty="0"/>
              <a:t>, в связи с образованием </a:t>
            </a:r>
            <a:r>
              <a:rPr lang="ru-RU" sz="2000" dirty="0" smtClean="0"/>
              <a:t>задолженности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922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УО (ТСЖ, ЖСК) обязаны: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sz="2000" dirty="0" smtClean="0"/>
              <a:t>предоставлять </a:t>
            </a:r>
            <a:r>
              <a:rPr lang="ru-RU" sz="2000" dirty="0"/>
              <a:t>РСО информацию, необходимую для </a:t>
            </a:r>
            <a:r>
              <a:rPr lang="ru-RU" sz="2000" dirty="0" smtClean="0"/>
              <a:t>начисления платы </a:t>
            </a:r>
            <a:r>
              <a:rPr lang="ru-RU" sz="2000" dirty="0"/>
              <a:t>за коммунальные услуги, в том числе о показаниях ИПУ ОДПУ</a:t>
            </a:r>
            <a:r>
              <a:rPr lang="ru-RU" sz="2000" dirty="0" smtClean="0"/>
              <a:t>;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2) осуществлять контроль качества коммунальных ресурсов и непрерывности их подачи до границ общего имущества в многоквартирном доме</a:t>
            </a:r>
            <a:r>
              <a:rPr lang="ru-RU" sz="2000" dirty="0" smtClean="0"/>
              <a:t>;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3) принимать от собственников и нанимателей жилых помещений обращения о нарушениях требований к качеству коммунальных услуг и взаимодействовать с РСО при рассмотрении указанных обращений</a:t>
            </a:r>
            <a:r>
              <a:rPr lang="ru-RU" sz="2000" dirty="0" smtClean="0"/>
              <a:t>;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4) обеспечивать РСО доступ к общему имуществу в многоквартирном доме для осуществления приостановки или ограничения предоставления коммунальных услуг в данном доме либо по соглашению с РСО осуществлять приостановку или ограничение предоставления коммунальных услуг;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239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2000" b="1" dirty="0"/>
              <a:t>Статья 162. Договор управления многоквартирным </a:t>
            </a:r>
            <a:r>
              <a:rPr lang="ru-RU" sz="2000" b="1" dirty="0" smtClean="0"/>
              <a:t>домом ЖК РФ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12</a:t>
            </a:r>
            <a:r>
              <a:rPr lang="ru-RU" sz="1800" dirty="0"/>
              <a:t>. </a:t>
            </a:r>
            <a:r>
              <a:rPr lang="ru-RU" sz="1800" b="1" dirty="0"/>
              <a:t>Если</a:t>
            </a:r>
            <a:r>
              <a:rPr lang="ru-RU" sz="1800" dirty="0"/>
              <a:t> по результатам исполнения договора управления многоквартирным домом в соответствии с размещенным в системе отчетом о выполнении договора управления </a:t>
            </a:r>
            <a:r>
              <a:rPr lang="ru-RU" sz="1800" b="1" u="sng" dirty="0"/>
              <a:t>фактические расходы управляющей организации оказались меньше тех, которые учитывались при установлении размера платы </a:t>
            </a:r>
            <a:r>
              <a:rPr lang="ru-RU" sz="1800" dirty="0"/>
              <a:t>за содержание жилого помещения, при условии оказания услуг и (или) выполнения работ по управлению многоквартирным домом, оказания услуг и (или) выполнения работ по содержанию и ремонту общего имущества в многоквартирном доме, предусмотренных таким договором, </a:t>
            </a:r>
            <a:r>
              <a:rPr lang="ru-RU" sz="1800" b="1" u="sng" dirty="0"/>
              <a:t>указанная разница остается в распоряжении управляющей организации</a:t>
            </a:r>
            <a:r>
              <a:rPr lang="ru-RU" sz="1800" dirty="0"/>
              <a:t> при условии, что полученная управляющей организацией экономия не привела к ненадлежащему качеству оказанных услуг и (или) выполненных работ по управлению многоквартирным домом, оказанных услуг и (или) выполненных работ по содержанию и ремонту общего имущества в многоквартирном доме, предусмотренных таким договором, подтвержденному в порядке, установленном Правительством Российской Федерации. При этом договором управления многоквартирным домом может быть предусмотрено иное распределение полученной управляющей организацией экономии.</a:t>
            </a:r>
          </a:p>
          <a:p>
            <a:pPr marL="0" indent="0">
              <a:buNone/>
            </a:pPr>
            <a:r>
              <a:rPr lang="ru-RU" sz="1800" i="1" dirty="0">
                <a:solidFill>
                  <a:srgbClr val="FF0000"/>
                </a:solidFill>
              </a:rPr>
              <a:t>(часть 12 введена Федеральным </a:t>
            </a:r>
            <a:r>
              <a:rPr lang="ru-RU" sz="1800" i="1" dirty="0">
                <a:solidFill>
                  <a:srgbClr val="FF0000"/>
                </a:solidFill>
                <a:hlinkClick r:id="rId2"/>
              </a:rPr>
              <a:t>законом</a:t>
            </a:r>
            <a:r>
              <a:rPr lang="ru-RU" sz="1800" i="1" dirty="0">
                <a:solidFill>
                  <a:srgbClr val="FF0000"/>
                </a:solidFill>
              </a:rPr>
              <a:t> от 31.12.2017 N 485-ФЗ)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66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ПРАВИЛА ИЗМЕНЕНИЯ РАЗМЕРА ПЛАТЫ…,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утвержденные постановлением Правительства РФ от 13.08.2006 № </a:t>
            </a:r>
            <a:r>
              <a:rPr lang="ru-RU" sz="2400" b="1" dirty="0" smtClean="0">
                <a:solidFill>
                  <a:srgbClr val="FF0000"/>
                </a:solidFill>
              </a:rPr>
              <a:t>491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18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1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Дополнительный случай уменьшения платы за С и Р</a:t>
            </a:r>
          </a:p>
          <a:p>
            <a:pPr marL="0" indent="0" algn="ctr">
              <a:buNone/>
            </a:pPr>
            <a:endParaRPr lang="ru-RU" sz="1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1800" dirty="0" smtClean="0"/>
              <a:t>17</a:t>
            </a:r>
            <a:r>
              <a:rPr lang="ru-RU" sz="1800" dirty="0"/>
              <a:t>. В случае если по результатам исполнения договора управления многоквартирным домом управляющей организацией получена экономия в соответствии с </a:t>
            </a:r>
            <a:r>
              <a:rPr lang="ru-RU" sz="1800" dirty="0">
                <a:hlinkClick r:id="rId2"/>
              </a:rPr>
              <a:t>частью 12 статьи 162</a:t>
            </a:r>
            <a:r>
              <a:rPr lang="ru-RU" sz="1800" dirty="0"/>
              <a:t> Жилищного кодекса Российской Федерации, при определении качества оказанных услуг и (или) выполненных работ по управлению многоквартирным домом, оказанных услуг и (или) выполненных работ по содержанию и ремонту общего имущества в многоквартирном доме, предусмотренных договором управления многоквартирным домом, качество таких услуг и (или) работ считается ненадлежащим, если о ненадлежащем качестве таких услуг и (или) работ в период, за который управляющей организацией представлен отчет о выполнении указанного договора, составлялся акт нарушения качества или превышения установленной продолжительности перерыва в оказании услуг или выполнении работ.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2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algn="ctr"/>
            <a:endParaRPr lang="ru-RU" sz="2000" dirty="0"/>
          </a:p>
          <a:p>
            <a:pPr marL="0" indent="0" algn="r">
              <a:buNone/>
            </a:pPr>
            <a:r>
              <a:rPr lang="ru-RU" sz="2000" dirty="0"/>
              <a:t>Утверждены</a:t>
            </a:r>
          </a:p>
          <a:p>
            <a:pPr marL="0" indent="0" algn="r">
              <a:buNone/>
            </a:pPr>
            <a:r>
              <a:rPr lang="ru-RU" sz="2000" dirty="0"/>
              <a:t>постановлением Правительства</a:t>
            </a:r>
          </a:p>
          <a:p>
            <a:pPr marL="0" indent="0" algn="r">
              <a:buNone/>
            </a:pPr>
            <a:r>
              <a:rPr lang="ru-RU" sz="2000" dirty="0"/>
              <a:t>Российской Федерации</a:t>
            </a:r>
          </a:p>
          <a:p>
            <a:pPr marL="0" indent="0" algn="r">
              <a:buNone/>
            </a:pPr>
            <a:r>
              <a:rPr lang="ru-RU" sz="2000" dirty="0"/>
              <a:t>от 27 марта 2018 г. N 331</a:t>
            </a:r>
          </a:p>
          <a:p>
            <a:pPr algn="ctr"/>
            <a:endParaRPr lang="ru-RU" sz="2000" dirty="0"/>
          </a:p>
          <a:p>
            <a:pPr marL="0" indent="0" algn="ctr">
              <a:buNone/>
            </a:pPr>
            <a:r>
              <a:rPr lang="ru-RU" sz="2000" b="1" dirty="0" smtClean="0"/>
              <a:t>ИЗМЕНЕНИЯ, КОТОРЫЕ </a:t>
            </a:r>
            <a:r>
              <a:rPr lang="ru-RU" sz="2000" b="1" dirty="0"/>
              <a:t>ВНОСЯТСЯ В АКТЫ ПРАВИТЕЛЬСТВА РОССИЙСКОЙ </a:t>
            </a:r>
            <a:r>
              <a:rPr lang="ru-RU" sz="2000" b="1" dirty="0" smtClean="0"/>
              <a:t>ФЕДЕРАЦИИ ПО </a:t>
            </a:r>
            <a:r>
              <a:rPr lang="ru-RU" sz="2000" b="1" dirty="0"/>
              <a:t>ВОПРОСАМ ОСУЩЕСТВЛЕНИЯ ДЕЯТЕЛЬНОСТИ ПО </a:t>
            </a:r>
            <a:r>
              <a:rPr lang="ru-RU" sz="2000" b="1" dirty="0" smtClean="0"/>
              <a:t>УПРАВЛЕНИЮ МНОГОКВАРТИРНЫМИ </a:t>
            </a:r>
            <a:r>
              <a:rPr lang="ru-RU" sz="2000" b="1" dirty="0"/>
              <a:t>ДОМАМИ И СОДЕРЖАНИЮ ОБЩЕГО </a:t>
            </a:r>
            <a:r>
              <a:rPr lang="ru-RU" sz="2000" b="1" dirty="0" smtClean="0"/>
              <a:t>ИМУЩЕСТВА СОБСТВЕННИКОВ </a:t>
            </a:r>
            <a:r>
              <a:rPr lang="ru-RU" sz="2000" b="1" dirty="0"/>
              <a:t>ПОМЕЩЕНИЙ В МНОГОКВАРТИРНЫХ </a:t>
            </a:r>
            <a:r>
              <a:rPr lang="ru-RU" sz="2000" b="1" dirty="0" smtClean="0"/>
              <a:t>ДОМАХ</a:t>
            </a:r>
          </a:p>
          <a:p>
            <a:pPr marL="0" indent="0" algn="ctr">
              <a:buNone/>
            </a:pPr>
            <a:endParaRPr lang="ru-RU" sz="2000" b="1" dirty="0"/>
          </a:p>
          <a:p>
            <a:pPr algn="ctr">
              <a:buFontTx/>
              <a:buChar char="-"/>
            </a:pPr>
            <a:r>
              <a:rPr lang="ru-RU" sz="2000" dirty="0" smtClean="0">
                <a:hlinkClick r:id="rId2"/>
              </a:rPr>
              <a:t>Правила № 491;</a:t>
            </a:r>
          </a:p>
          <a:p>
            <a:pPr algn="ctr">
              <a:buFontTx/>
              <a:buChar char="-"/>
            </a:pPr>
            <a:r>
              <a:rPr lang="ru-RU" sz="2000" dirty="0" smtClean="0">
                <a:hlinkClick r:id="rId2"/>
              </a:rPr>
              <a:t>Правила № 354;</a:t>
            </a:r>
          </a:p>
          <a:p>
            <a:pPr algn="ctr">
              <a:buFontTx/>
              <a:buChar char="-"/>
            </a:pPr>
            <a:r>
              <a:rPr lang="ru-RU" sz="2000" dirty="0" smtClean="0">
                <a:hlinkClick r:id="rId2"/>
              </a:rPr>
              <a:t>Правила № 290;</a:t>
            </a:r>
          </a:p>
          <a:p>
            <a:pPr algn="ctr">
              <a:buFontTx/>
              <a:buChar char="-"/>
            </a:pPr>
            <a:r>
              <a:rPr lang="ru-RU" sz="2000" dirty="0" smtClean="0">
                <a:hlinkClick r:id="rId2"/>
              </a:rPr>
              <a:t>Правила № 416</a:t>
            </a:r>
          </a:p>
          <a:p>
            <a:pPr algn="ctr">
              <a:buFontTx/>
              <a:buChar char="-"/>
            </a:pPr>
            <a:endParaRPr lang="ru-RU" sz="2000" dirty="0">
              <a:hlinkClick r:id="rId2"/>
            </a:endParaRPr>
          </a:p>
          <a:p>
            <a:pPr marL="0" indent="0" algn="ctr">
              <a:buNone/>
            </a:pPr>
            <a:endParaRPr lang="ru-RU" sz="20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87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Пункт 31 Правил № 491: 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rgbClr val="FF0000"/>
                </a:solidFill>
              </a:rPr>
              <a:t>	</a:t>
            </a:r>
            <a:r>
              <a:rPr lang="ru-RU" sz="1850" dirty="0" smtClean="0"/>
              <a:t>При </a:t>
            </a:r>
            <a:r>
              <a:rPr lang="ru-RU" sz="1850" dirty="0"/>
              <a:t>определении размера платы за </a:t>
            </a:r>
            <a:r>
              <a:rPr lang="ru-RU" sz="1850" dirty="0" smtClean="0"/>
              <a:t>содержание ЖП </a:t>
            </a:r>
            <a:r>
              <a:rPr lang="ru-RU" sz="1850" dirty="0"/>
              <a:t>в </a:t>
            </a:r>
            <a:r>
              <a:rPr lang="ru-RU" sz="1850" dirty="0" smtClean="0"/>
              <a:t>МКД, </a:t>
            </a:r>
            <a:r>
              <a:rPr lang="ru-RU" sz="1850" dirty="0"/>
              <a:t>в котором не созданы </a:t>
            </a:r>
            <a:r>
              <a:rPr lang="ru-RU" sz="1850" dirty="0" smtClean="0"/>
              <a:t>ТСЖ или ЖК, </a:t>
            </a:r>
            <a:r>
              <a:rPr lang="ru-RU" sz="1850" dirty="0"/>
              <a:t>решение </a:t>
            </a:r>
            <a:r>
              <a:rPr lang="ru-RU" sz="1850" dirty="0" smtClean="0"/>
              <a:t>ОСС помещений </a:t>
            </a:r>
            <a:r>
              <a:rPr lang="ru-RU" sz="1850" dirty="0"/>
              <a:t>в таком доме принимается на срок не менее чем один год с учетом предложений </a:t>
            </a:r>
            <a:r>
              <a:rPr lang="ru-RU" sz="1850" dirty="0" smtClean="0"/>
              <a:t>УО. УО обязана </a:t>
            </a:r>
            <a:r>
              <a:rPr lang="ru-RU" sz="1850" dirty="0"/>
              <a:t>представить собственникам помещений в таком доме предложение о размере платы за содержание </a:t>
            </a:r>
            <a:r>
              <a:rPr lang="ru-RU" sz="1850" dirty="0" smtClean="0"/>
              <a:t>ЖП в МКД </a:t>
            </a:r>
            <a:r>
              <a:rPr lang="ru-RU" sz="1850" dirty="0"/>
              <a:t>не позднее чем за 30 дней до дня проведения </a:t>
            </a:r>
            <a:r>
              <a:rPr lang="ru-RU" sz="1850" dirty="0" smtClean="0"/>
              <a:t>ОССП </a:t>
            </a:r>
            <a:r>
              <a:rPr lang="ru-RU" sz="1850" dirty="0"/>
              <a:t>в этом доме в целях принятия решения по вопросу об определении размера платы за содержание </a:t>
            </a:r>
            <a:r>
              <a:rPr lang="ru-RU" sz="1850" dirty="0" smtClean="0"/>
              <a:t>ЖП в МКД </a:t>
            </a:r>
            <a:r>
              <a:rPr lang="ru-RU" sz="1850" dirty="0"/>
              <a:t>посредством размещения такого предложения на досках объявлений, расположенных во всех подъездах </a:t>
            </a:r>
            <a:r>
              <a:rPr lang="ru-RU" sz="1850" dirty="0" smtClean="0"/>
              <a:t>МКД </a:t>
            </a:r>
            <a:r>
              <a:rPr lang="ru-RU" sz="1850" dirty="0"/>
              <a:t>или в пределах земельного участка, на котором расположен </a:t>
            </a:r>
            <a:r>
              <a:rPr lang="ru-RU" sz="1850" dirty="0" smtClean="0"/>
              <a:t>МКД. </a:t>
            </a:r>
            <a:r>
              <a:rPr lang="ru-RU" sz="1850" dirty="0"/>
              <a:t>В предложении управляющей организации о размере платы за содержание жилого помещения в </a:t>
            </a:r>
            <a:r>
              <a:rPr lang="ru-RU" sz="1850" dirty="0" smtClean="0"/>
              <a:t>МКД </a:t>
            </a:r>
            <a:r>
              <a:rPr lang="ru-RU" sz="1850" b="1" u="sng" dirty="0"/>
              <a:t>должны содержаться расчет (смета) и обоснование размера платы </a:t>
            </a:r>
            <a:r>
              <a:rPr lang="ru-RU" sz="1850" dirty="0"/>
              <a:t>за содержание жилого помещения, а в случае, если размер такой платы превышает размер платы за содержание жилого помещения для собственников жилых помещений, которые не приняли решение о выборе способа управления многоквартирным домом, установленный органом местного </a:t>
            </a:r>
            <a:r>
              <a:rPr lang="ru-RU" sz="1850" dirty="0" smtClean="0"/>
              <a:t>самоуправления, </a:t>
            </a:r>
            <a:r>
              <a:rPr lang="ru-RU" sz="1850" dirty="0"/>
              <a:t>- в том числе </a:t>
            </a:r>
            <a:r>
              <a:rPr lang="ru-RU" sz="1850" b="1" u="sng" dirty="0"/>
              <a:t>обоснование такого превышения</a:t>
            </a:r>
            <a:r>
              <a:rPr lang="ru-RU" sz="1850" dirty="0"/>
              <a:t>, предусматривающее детализацию размера платы с указанием расчета годовой стоимости каждого вида работ и услуг по содержанию и ремонту общего имущества в </a:t>
            </a:r>
            <a:r>
              <a:rPr lang="ru-RU" sz="1850" dirty="0" smtClean="0"/>
              <a:t>МКД с </a:t>
            </a:r>
            <a:r>
              <a:rPr lang="ru-RU" sz="1850" dirty="0"/>
              <a:t>указанием периодичности их выполнения. Указанный размер платы устанавливается одинаковым для всех собственников помещений</a:t>
            </a:r>
            <a:r>
              <a:rPr lang="ru-RU" sz="1850" dirty="0" smtClean="0"/>
              <a:t>.</a:t>
            </a:r>
            <a:endParaRPr lang="ru-RU" sz="185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47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 чем мечтают жители?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3476805"/>
            <a:ext cx="4476179" cy="297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489" y="3476805"/>
            <a:ext cx="4308490" cy="2971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ÐÐ°ÑÑÐ¸Ð½ÐºÐ¸ Ð¿Ð¾ Ð·Ð°Ð¿ÑÐ¾ÑÑ Ð¾ ÑÐµÐ¼ Ð¼ÐµÑÑÐ°ÑÑ Ð¶Ð¸ÑÐµÐ»Ð¸ Ð¼ÐºÐ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4" y="620689"/>
            <a:ext cx="4471676" cy="28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497" y="620689"/>
            <a:ext cx="4296482" cy="286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33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№ 354 дополнены следующим положением: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2(1). Уведомления, предусмотренные настоящим постановлением, подлежат направлению в том числе с использованием государственной информационной системы жилищно-коммунального хозяйства.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22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№ 290: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0888"/>
            <a:ext cx="9144000" cy="156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78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Правила № 416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01.03.2019 – новый порядок работы аварийно-диспетчерской службы;</a:t>
            </a:r>
          </a:p>
          <a:p>
            <a:r>
              <a:rPr lang="ru-RU" sz="2000" dirty="0" smtClean="0">
                <a:hlinkClick r:id="rId2"/>
              </a:rPr>
              <a:t>дополнены разделом VII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«Организация </a:t>
            </a:r>
            <a:r>
              <a:rPr lang="ru-RU" sz="2000" dirty="0"/>
              <a:t>взаимодействия </a:t>
            </a:r>
            <a:r>
              <a:rPr lang="ru-RU" sz="2000" dirty="0" smtClean="0"/>
              <a:t>управляющей организации </a:t>
            </a:r>
            <a:r>
              <a:rPr lang="ru-RU" sz="2000" dirty="0"/>
              <a:t>с </a:t>
            </a:r>
            <a:r>
              <a:rPr lang="ru-RU" sz="2000" dirty="0" smtClean="0"/>
              <a:t>собственниками </a:t>
            </a:r>
            <a:r>
              <a:rPr lang="ru-RU" sz="2000" dirty="0"/>
              <a:t>и пользователями </a:t>
            </a:r>
            <a:r>
              <a:rPr lang="ru-RU" sz="2000" dirty="0" smtClean="0"/>
              <a:t>помещений в </a:t>
            </a:r>
            <a:r>
              <a:rPr lang="ru-RU" sz="2000" dirty="0"/>
              <a:t>многоквартирном доме при осуществлении </a:t>
            </a:r>
            <a:r>
              <a:rPr lang="ru-RU" sz="2000" dirty="0" smtClean="0"/>
              <a:t>управления многоквартирным домом»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- Представительство </a:t>
            </a:r>
            <a:r>
              <a:rPr lang="ru-RU" sz="2000" dirty="0">
                <a:solidFill>
                  <a:srgbClr val="FF0000"/>
                </a:solidFill>
              </a:rPr>
              <a:t>управляющей </a:t>
            </a:r>
            <a:r>
              <a:rPr lang="ru-RU" sz="2000" dirty="0" smtClean="0">
                <a:solidFill>
                  <a:srgbClr val="FF0000"/>
                </a:solidFill>
              </a:rPr>
              <a:t>организации</a:t>
            </a: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hlinkClick r:id="rId2"/>
              </a:rPr>
              <a:t>разделом VII</a:t>
            </a:r>
            <a:r>
              <a:rPr lang="en-US" sz="2000" dirty="0" smtClean="0"/>
              <a:t>I</a:t>
            </a:r>
            <a:r>
              <a:rPr lang="ru-RU" sz="2000" dirty="0" smtClean="0"/>
              <a:t> «Порядок </a:t>
            </a:r>
            <a:r>
              <a:rPr lang="ru-RU" sz="2000" dirty="0"/>
              <a:t>раскрытия информации управляющей </a:t>
            </a:r>
            <a:r>
              <a:rPr lang="ru-RU" sz="2000" dirty="0" smtClean="0"/>
              <a:t>организацией</a:t>
            </a:r>
            <a:r>
              <a:rPr lang="ru-RU" sz="2000" dirty="0"/>
              <a:t>, товариществом или </a:t>
            </a:r>
            <a:r>
              <a:rPr lang="ru-RU" sz="2000" dirty="0" smtClean="0"/>
              <a:t>кооперативом»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endParaRPr lang="ru-RU" sz="2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83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48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8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8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Спасибо </a:t>
            </a:r>
            <a:r>
              <a:rPr lang="ru-RU" sz="4800" dirty="0">
                <a:solidFill>
                  <a:srgbClr val="FF0000"/>
                </a:solidFill>
              </a:rPr>
              <a:t>за внимание!!!</a:t>
            </a:r>
          </a:p>
        </p:txBody>
      </p:sp>
      <p:pic>
        <p:nvPicPr>
          <p:cNvPr id="7170" name="Picture 2" descr="ÐÐ°ÑÑÐ¸Ð½ÐºÐ¸ Ð¿Ð¾ Ð·Ð°Ð¿ÑÐ¾ÑÑ ÐºÐ°ÑÑÐ¸Ð½ÐºÐ¸ Ñ ÑÐµÐ»Ð¾Ð²ÐµÑÐºÐ°Ð¼Ð¸ Ð´Ð»Ñ Ð¿ÑÐµÐ·ÐµÐ½ÑÐ°ÑÐ¸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16" y="114300"/>
            <a:ext cx="8858250" cy="576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84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490066"/>
          </a:xfrm>
        </p:spPr>
        <p:txBody>
          <a:bodyPr/>
          <a:lstStyle/>
          <a:p>
            <a:r>
              <a:rPr lang="ru-RU" sz="2400" b="1" u="sng" dirty="0">
                <a:solidFill>
                  <a:srgbClr val="FF0000"/>
                </a:solidFill>
              </a:rPr>
              <a:t>О чем </a:t>
            </a:r>
            <a:r>
              <a:rPr lang="ru-RU" sz="2400" b="1" u="sng" dirty="0" smtClean="0">
                <a:solidFill>
                  <a:srgbClr val="FF0000"/>
                </a:solidFill>
              </a:rPr>
              <a:t>мечтают УО и РСО?</a:t>
            </a:r>
            <a:endParaRPr lang="ru-RU" sz="24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 smtClean="0"/>
              <a:t>Прибыль;</a:t>
            </a:r>
          </a:p>
          <a:p>
            <a:r>
              <a:rPr lang="ru-RU" dirty="0" smtClean="0"/>
              <a:t>Минимальные налоги;</a:t>
            </a:r>
          </a:p>
          <a:p>
            <a:r>
              <a:rPr lang="ru-RU" dirty="0" smtClean="0"/>
              <a:t>Минимальные издержки (затраты);</a:t>
            </a:r>
          </a:p>
          <a:p>
            <a:r>
              <a:rPr lang="ru-RU" dirty="0" smtClean="0"/>
              <a:t>Небольшое количество жалоб;</a:t>
            </a:r>
          </a:p>
          <a:p>
            <a:r>
              <a:rPr lang="ru-RU" dirty="0" smtClean="0"/>
              <a:t>Небольшое количество аварий;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Квалифицированный                                                              персонал                  </a:t>
            </a:r>
            <a:r>
              <a:rPr lang="ru-RU" dirty="0" err="1" smtClean="0"/>
              <a:t>персонал</a:t>
            </a:r>
            <a:r>
              <a:rPr lang="ru-RU" dirty="0"/>
              <a:t>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10193"/>
            <a:ext cx="3161928" cy="234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ÐÐ°ÑÑÐ¸Ð½ÐºÐ¸ Ð¿Ð¾ Ð·Ð°Ð¿ÑÐ¾ÑÑ ÐºÐ°ÑÑÐ¸Ð½ÐºÐ¸ Ñ ÑÐµÐ»Ð¾Ð²ÐµÑÐºÐ°Ð¼Ð¸ Ð´Ð»Ñ Ð¿ÑÐµÐ·ÐµÐ½ÑÐ°ÑÐ¸Ð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75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96144"/>
          </a:xfrm>
        </p:spPr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</a:rPr>
              <a:t>Что делает  государство если для жителей все плохо?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r>
              <a:rPr lang="ru-RU" dirty="0" smtClean="0"/>
              <a:t>Ужесточает законодательство;</a:t>
            </a:r>
          </a:p>
          <a:p>
            <a:r>
              <a:rPr lang="ru-RU" dirty="0" smtClean="0"/>
              <a:t>Увеличивает штрафы;</a:t>
            </a:r>
          </a:p>
          <a:p>
            <a:r>
              <a:rPr lang="ru-RU" dirty="0" smtClean="0"/>
              <a:t>Усиливает работу надзорных органов;</a:t>
            </a:r>
          </a:p>
          <a:p>
            <a:r>
              <a:rPr lang="ru-RU" dirty="0" smtClean="0"/>
              <a:t>Увеличивает требования к деятельности;</a:t>
            </a:r>
            <a:endParaRPr lang="ru-RU" dirty="0"/>
          </a:p>
        </p:txBody>
      </p:sp>
      <p:pic>
        <p:nvPicPr>
          <p:cNvPr id="8194" name="Picture 2" descr="ÐÐ°ÑÑÐ¸Ð½ÐºÐ¸ Ð¿Ð¾ Ð·Ð°Ð¿ÑÐ¾ÑÑ ÐºÐ°ÑÑÐ¸Ð½ÐºÐ¸  Ð·Ð°ÐºÐ¾Ð½Ð¾ÑÐ²Ð¾ÑÑÐµÑÑÐ²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39090"/>
            <a:ext cx="5076056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92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Исполняются ли мечты жителей и УО, РСО при этом?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Что требуется чтобы все-таки МЕЧТЫ</a:t>
            </a:r>
            <a:r>
              <a:rPr lang="ru-RU" dirty="0"/>
              <a:t> исполнились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707904" y="2708920"/>
            <a:ext cx="252028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ÐÐ°ÑÑÐ¸Ð½ÐºÐ¸ Ð¿Ð¾ Ð·Ð°Ð¿ÑÐ¾ÑÑ ÐºÐ°ÑÑÐ¸Ð½ÐºÐ¸ Ñ ÑÐµÐ»Ð¾Ð²ÐµÑÐºÐ°Ð¼Ð¸ Ð´Ð»Ñ Ð¿ÑÐµÐ·ÐµÐ½ÑÐ°ÑÐ¸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3743134" cy="30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°ÑÑÐ¸Ð½ÐºÐ¸ Ð¿Ð¾ Ð·Ð°Ð¿ÑÐ¾ÑÑ ÐºÐ°ÑÑÐ¸Ð½ÐºÐ¸ Ñ ÑÐµÐ»Ð¾Ð²ÐµÑÐºÐ°Ð¼Ð¸ Ð´Ð»Ñ Ð¿ÑÐµÐ·ÐµÐ½ÑÐ°ÑÐ¸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505" y="3501008"/>
            <a:ext cx="3565151" cy="30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56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93" y="2280052"/>
            <a:ext cx="4406499" cy="440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722693" cy="448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40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Лицензионные требования определены 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ст</a:t>
            </a:r>
            <a:r>
              <a:rPr lang="ru-RU" sz="3200" b="1" dirty="0">
                <a:solidFill>
                  <a:srgbClr val="FF0000"/>
                </a:solidFill>
              </a:rPr>
              <a:t>. 193 Жилищного кодекса РФ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1) </a:t>
            </a:r>
            <a:r>
              <a:rPr lang="ru-RU" sz="2400" b="1" u="sng" dirty="0"/>
              <a:t>регистрация лицензиата</a:t>
            </a:r>
            <a:r>
              <a:rPr lang="ru-RU" sz="2400" dirty="0"/>
              <a:t>, соискателя лицензии в качестве юридического лица или индивидуального предпринимателя </a:t>
            </a:r>
            <a:r>
              <a:rPr lang="ru-RU" sz="2400" b="1" u="sng" dirty="0"/>
              <a:t>на территории Российской </a:t>
            </a:r>
            <a:r>
              <a:rPr lang="ru-RU" sz="2400" b="1" u="sng" dirty="0" smtClean="0"/>
              <a:t>Федерации</a:t>
            </a:r>
          </a:p>
          <a:p>
            <a:endParaRPr lang="ru-RU" sz="2400" dirty="0" smtClean="0"/>
          </a:p>
          <a:p>
            <a:r>
              <a:rPr lang="ru-RU" sz="2400" dirty="0"/>
              <a:t>1.1) </a:t>
            </a:r>
            <a:r>
              <a:rPr lang="ru-RU" sz="2400" b="1" u="sng" dirty="0"/>
              <a:t>отсутствие</a:t>
            </a:r>
            <a:r>
              <a:rPr lang="ru-RU" sz="2400" dirty="0"/>
              <a:t> </a:t>
            </a:r>
            <a:r>
              <a:rPr lang="ru-RU" sz="2400" b="1" u="sng" dirty="0"/>
              <a:t>тождественности </a:t>
            </a:r>
            <a:r>
              <a:rPr lang="ru-RU" sz="2400" dirty="0"/>
              <a:t>или схожести до степени смешения фирменного наименования соискателя лицензии или лицензиата с фирменным наименованием лицензиата, право которого на осуществление предпринимательской деятельности по управлению многоквартирными домами возникло </a:t>
            </a:r>
            <a:r>
              <a:rPr lang="ru-RU" sz="2400" dirty="0" smtClean="0"/>
              <a:t>ранее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54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Лицензионные требования определены 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ст. 193 Жилищного кодекса РФ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sz="1800" dirty="0"/>
              <a:t>2) </a:t>
            </a:r>
            <a:r>
              <a:rPr lang="ru-RU" sz="1800" b="1" u="sng" dirty="0"/>
              <a:t>наличие у должностного лица </a:t>
            </a:r>
            <a:r>
              <a:rPr lang="ru-RU" sz="1800" dirty="0" smtClean="0"/>
              <a:t>лицензиата</a:t>
            </a:r>
            <a:r>
              <a:rPr lang="ru-RU" sz="1800" dirty="0"/>
              <a:t>, соискателя лицензии </a:t>
            </a:r>
            <a:r>
              <a:rPr lang="ru-RU" sz="1800" b="1" u="sng" dirty="0"/>
              <a:t>квалификационного аттестата</a:t>
            </a:r>
            <a:r>
              <a:rPr lang="ru-RU" sz="1800" dirty="0" smtClean="0"/>
              <a:t>;</a:t>
            </a:r>
          </a:p>
          <a:p>
            <a:r>
              <a:rPr lang="ru-RU" sz="1800" dirty="0"/>
              <a:t>3) </a:t>
            </a:r>
            <a:r>
              <a:rPr lang="ru-RU" sz="1800" b="1" u="sng" dirty="0"/>
              <a:t>отсутствие у должностного лица лицензиата</a:t>
            </a:r>
            <a:r>
              <a:rPr lang="ru-RU" sz="1800" dirty="0"/>
              <a:t>, должностного лица соискателя лицензии </a:t>
            </a:r>
            <a:r>
              <a:rPr lang="ru-RU" sz="1800" b="1" u="sng" dirty="0"/>
              <a:t>неснятой или непогашенной судимости за преступления в сфере экономики</a:t>
            </a:r>
            <a:r>
              <a:rPr lang="ru-RU" sz="1800" dirty="0"/>
              <a:t>, за преступления средней тяжести, тяжкие и особо тяжкие </a:t>
            </a:r>
            <a:r>
              <a:rPr lang="ru-RU" sz="1800" dirty="0" smtClean="0"/>
              <a:t>преступления;</a:t>
            </a:r>
          </a:p>
          <a:p>
            <a:r>
              <a:rPr lang="ru-RU" sz="1800" dirty="0"/>
              <a:t>4) </a:t>
            </a:r>
            <a:r>
              <a:rPr lang="ru-RU" sz="1800" b="1" u="sng" dirty="0"/>
              <a:t>отсутствие в реестре лиц, осуществлявших функции единоличного исполнительного органа лицензиата, лицензия которого аннулирована</a:t>
            </a:r>
            <a:r>
              <a:rPr lang="ru-RU" sz="1800" dirty="0"/>
              <a:t>, а также лиц, на которых уставом или иными документами лицензиата возложена ответственность за соблюдение требований к обеспечению надлежащего содержания общего имущества в многоквартирном доме и </a:t>
            </a:r>
            <a:r>
              <a:rPr lang="ru-RU" sz="1800" b="1" u="sng" dirty="0"/>
              <a:t>в отношении которых применено административное наказание в виде дисквалификации,</a:t>
            </a:r>
            <a:r>
              <a:rPr lang="ru-RU" sz="1800" dirty="0"/>
              <a:t> индивидуальных предпринимателей, лицензия которых аннулирована и (или) в отношении которых применено административное наказание в виде дисквалификации, информации о должностном лице лицензиата, должностном лице соискателя лицензии;</a:t>
            </a:r>
          </a:p>
          <a:p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54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 w="9525">
          <a:noFill/>
          <a:miter lim="800000"/>
          <a:headEnd/>
          <a:tailEnd/>
        </a:ln>
      </a:spPr>
      <a:bodyPr wrap="square">
        <a:spAutoFit/>
      </a:bodyPr>
      <a:lstStyle>
        <a:defPPr indent="450850">
          <a:defRPr sz="1400" dirty="0">
            <a:latin typeface="Times New Roman" pitchFamily="18" charset="0"/>
            <a:ea typeface="Calibri" pitchFamily="34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33472</TotalTime>
  <Words>2584</Words>
  <Application>Microsoft Office PowerPoint</Application>
  <PresentationFormat>Экран (4:3)</PresentationFormat>
  <Paragraphs>174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Century Gothic</vt:lpstr>
      <vt:lpstr>Book Antiqua</vt:lpstr>
      <vt:lpstr>Times New Roman</vt:lpstr>
      <vt:lpstr>Calibri</vt:lpstr>
      <vt:lpstr>Тема Office</vt:lpstr>
      <vt:lpstr>Презентация PowerPoint</vt:lpstr>
      <vt:lpstr>Участники отношений  при управлении домами </vt:lpstr>
      <vt:lpstr>О чем мечтают жители?</vt:lpstr>
      <vt:lpstr>О чем мечтают УО и РСО?</vt:lpstr>
      <vt:lpstr>Что делает  государство если для жителей все плохо?</vt:lpstr>
      <vt:lpstr>Исполняются ли мечты жителей и УО, РСО при этом?</vt:lpstr>
      <vt:lpstr>Презентация PowerPoint</vt:lpstr>
      <vt:lpstr>Лицензионные требования определены  ст. 193 Жилищного кодекса РФ</vt:lpstr>
      <vt:lpstr>Лицензионные требования определены  ст. 193 Жилищного кодекса РФ</vt:lpstr>
      <vt:lpstr>Лицензионные требования определены  ст. 193 Жилищного кодекса РФ</vt:lpstr>
      <vt:lpstr>Лицензионные требования определены П.3 Положения о лицензировании предпринимательской деятельности по управлению многоквартирными домами, утвержденное постановлением Правительства Российской Федерации  от 28 октября 2014 г. N 1110 </vt:lpstr>
      <vt:lpstr>Лицензионные требования определены  П.3 Положения  N 1110</vt:lpstr>
      <vt:lpstr>Лицензионные требования определены  П.3 Положения  N 1110</vt:lpstr>
      <vt:lpstr>Лицензионные требования определены  П.3 Положения  N 1110</vt:lpstr>
      <vt:lpstr>П.4(1). К грубым нарушениям лицензионных требований относятся:</vt:lpstr>
      <vt:lpstr>П.4(1). К грубым нарушениям лицензионных требований относятся:</vt:lpstr>
      <vt:lpstr>П.4(1). К грубым нарушениям лицензионных требований относятся:</vt:lpstr>
      <vt:lpstr>П.4(1). К грубым нарушениям лицензионных требований относятся:</vt:lpstr>
      <vt:lpstr>П.4(1). К грубым нарушениям лицензионных требований относятся:</vt:lpstr>
      <vt:lpstr>Изменения жилищного законодательства в 2017-2018 гг.</vt:lpstr>
      <vt:lpstr>Вывоз ТКО</vt:lpstr>
      <vt:lpstr>Вывоз ТКО</vt:lpstr>
      <vt:lpstr>На территории Мурманской области</vt:lpstr>
      <vt:lpstr>ФЕДЕРАЛЬНЫЙ ЗАКОН ОТ 03.04.2018 № 59-ФЗ  «О ВНЕСЕНИИ ИЗМЕНЕНИЙ В ЖИЛИЩНЫЙ КОДЕКС Российской Федерации»</vt:lpstr>
      <vt:lpstr>УО (ТСЖ, ЖСК) обязаны:</vt:lpstr>
      <vt:lpstr>Статья 162. Договор управления многоквартирным домом ЖК РФ </vt:lpstr>
      <vt:lpstr>ПРАВИЛА ИЗМЕНЕНИЯ РАЗМЕРА ПЛАТЫ…,  утвержденные постановлением Правительства РФ от 13.08.2006 № 491</vt:lpstr>
      <vt:lpstr>Презентация PowerPoint</vt:lpstr>
      <vt:lpstr>Презентация PowerPoint</vt:lpstr>
      <vt:lpstr>Правила № 354 дополнены следующим положением:</vt:lpstr>
      <vt:lpstr>Правила № 290:</vt:lpstr>
      <vt:lpstr>Правила № 416</vt:lpstr>
      <vt:lpstr>Презентация PowerPoint</vt:lpstr>
    </vt:vector>
  </TitlesOfParts>
  <Company>Министерство финансов МО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Базась Александра Юрьевна</dc:creator>
  <cp:lastModifiedBy>Ракитская И.В.</cp:lastModifiedBy>
  <cp:revision>2013</cp:revision>
  <cp:lastPrinted>2015-11-24T07:13:24Z</cp:lastPrinted>
  <dcterms:created xsi:type="dcterms:W3CDTF">2011-10-19T07:13:58Z</dcterms:created>
  <dcterms:modified xsi:type="dcterms:W3CDTF">2018-11-11T09:05:31Z</dcterms:modified>
</cp:coreProperties>
</file>