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908" r:id="rId1"/>
  </p:sldMasterIdLst>
  <p:notesMasterIdLst>
    <p:notesMasterId r:id="rId22"/>
  </p:notesMasterIdLst>
  <p:handoutMasterIdLst>
    <p:handoutMasterId r:id="rId23"/>
  </p:handoutMasterIdLst>
  <p:sldIdLst>
    <p:sldId id="373" r:id="rId2"/>
    <p:sldId id="375" r:id="rId3"/>
    <p:sldId id="376" r:id="rId4"/>
    <p:sldId id="378" r:id="rId5"/>
    <p:sldId id="380" r:id="rId6"/>
    <p:sldId id="381" r:id="rId7"/>
    <p:sldId id="382" r:id="rId8"/>
    <p:sldId id="383" r:id="rId9"/>
    <p:sldId id="384" r:id="rId10"/>
    <p:sldId id="385" r:id="rId11"/>
    <p:sldId id="386" r:id="rId12"/>
    <p:sldId id="387" r:id="rId13"/>
    <p:sldId id="388" r:id="rId14"/>
    <p:sldId id="392" r:id="rId15"/>
    <p:sldId id="393" r:id="rId16"/>
    <p:sldId id="394" r:id="rId17"/>
    <p:sldId id="391" r:id="rId18"/>
    <p:sldId id="389" r:id="rId19"/>
    <p:sldId id="390" r:id="rId20"/>
    <p:sldId id="374" r:id="rId21"/>
  </p:sldIdLst>
  <p:sldSz cx="9144000" cy="6858000" type="screen4x3"/>
  <p:notesSz cx="6805613" cy="9944100"/>
  <p:embeddedFontLst>
    <p:embeddedFont>
      <p:font typeface="Calibri" pitchFamily="34" charset="0"/>
      <p:regular r:id="rId24"/>
      <p:bold r:id="rId25"/>
      <p:italic r:id="rId26"/>
      <p:boldItalic r:id="rId27"/>
    </p:embeddedFont>
    <p:embeddedFont>
      <p:font typeface="Century Gothic" pitchFamily="34" charset="0"/>
      <p:regular r:id="rId28"/>
      <p:bold r:id="rId29"/>
      <p:italic r:id="rId30"/>
      <p:boldItalic r:id="rId31"/>
    </p:embeddedFont>
    <p:embeddedFont>
      <p:font typeface="Palatino Linotype" pitchFamily="18" charset="0"/>
      <p:regular r:id="rId32"/>
      <p:bold r:id="rId33"/>
      <p:italic r:id="rId34"/>
      <p:boldItalic r:id="rId35"/>
    </p:embeddedFont>
    <p:embeddedFont>
      <p:font typeface="Arial Unicode MS" pitchFamily="34" charset="-128"/>
      <p:regular r:id="rId36"/>
    </p:embeddedFont>
  </p:embeddedFontLst>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F0EC"/>
    <a:srgbClr val="BC5908"/>
    <a:srgbClr val="008000"/>
    <a:srgbClr val="1E497C"/>
    <a:srgbClr val="3072C2"/>
    <a:srgbClr val="D56509"/>
    <a:srgbClr val="F4EFAE"/>
    <a:srgbClr val="F9F5A9"/>
    <a:srgbClr val="F6F072"/>
    <a:srgbClr val="D182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C083E6E3-FA7D-4D7B-A595-EF9225AFEA82}" styleName="Светлый стиль 1 - акцент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E8034E78-7F5D-4C2E-B375-FC64B27BC917}" styleName="Темный стиль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C4B1156A-380E-4F78-BDF5-A606A8083BF9}" styleName="Средний стиль 4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2838BEF-8BB2-4498-84A7-C5851F593DF1}" styleName="Средний стиль 4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47" autoAdjust="0"/>
    <p:restoredTop sz="93604" autoAdjust="0"/>
  </p:normalViewPr>
  <p:slideViewPr>
    <p:cSldViewPr>
      <p:cViewPr varScale="1">
        <p:scale>
          <a:sx n="109" d="100"/>
          <a:sy n="109" d="100"/>
        </p:scale>
        <p:origin x="-168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8" y="7"/>
            <a:ext cx="2949099" cy="497207"/>
          </a:xfrm>
          <a:prstGeom prst="rect">
            <a:avLst/>
          </a:prstGeom>
        </p:spPr>
        <p:txBody>
          <a:bodyPr vert="horz" lIns="91591" tIns="45794" rIns="91591" bIns="45794" rtlCol="0"/>
          <a:lstStyle>
            <a:lvl1pPr algn="l">
              <a:defRPr sz="1200"/>
            </a:lvl1pPr>
          </a:lstStyle>
          <a:p>
            <a:pPr>
              <a:defRPr/>
            </a:pPr>
            <a:endParaRPr lang="ru-RU" dirty="0"/>
          </a:p>
        </p:txBody>
      </p:sp>
      <p:sp>
        <p:nvSpPr>
          <p:cNvPr id="3" name="Дата 2"/>
          <p:cNvSpPr>
            <a:spLocks noGrp="1"/>
          </p:cNvSpPr>
          <p:nvPr>
            <p:ph type="dt" sz="quarter" idx="1"/>
          </p:nvPr>
        </p:nvSpPr>
        <p:spPr>
          <a:xfrm>
            <a:off x="3854341" y="7"/>
            <a:ext cx="2950192" cy="497207"/>
          </a:xfrm>
          <a:prstGeom prst="rect">
            <a:avLst/>
          </a:prstGeom>
        </p:spPr>
        <p:txBody>
          <a:bodyPr vert="horz" lIns="91591" tIns="45794" rIns="91591" bIns="45794" rtlCol="0"/>
          <a:lstStyle>
            <a:lvl1pPr algn="r">
              <a:defRPr sz="1200"/>
            </a:lvl1pPr>
          </a:lstStyle>
          <a:p>
            <a:pPr>
              <a:defRPr/>
            </a:pPr>
            <a:fld id="{E1392984-8180-412A-BEA8-7FB8A5508403}" type="datetimeFigureOut">
              <a:rPr lang="ru-RU"/>
              <a:pPr>
                <a:defRPr/>
              </a:pPr>
              <a:t>10.11.2018</a:t>
            </a:fld>
            <a:endParaRPr lang="ru-RU" dirty="0"/>
          </a:p>
        </p:txBody>
      </p:sp>
      <p:sp>
        <p:nvSpPr>
          <p:cNvPr id="4" name="Нижний колонтитул 3"/>
          <p:cNvSpPr>
            <a:spLocks noGrp="1"/>
          </p:cNvSpPr>
          <p:nvPr>
            <p:ph type="ftr" sz="quarter" idx="2"/>
          </p:nvPr>
        </p:nvSpPr>
        <p:spPr>
          <a:xfrm>
            <a:off x="8" y="9444579"/>
            <a:ext cx="2949099" cy="497207"/>
          </a:xfrm>
          <a:prstGeom prst="rect">
            <a:avLst/>
          </a:prstGeom>
        </p:spPr>
        <p:txBody>
          <a:bodyPr vert="horz" lIns="91591" tIns="45794" rIns="91591" bIns="45794" rtlCol="0" anchor="b"/>
          <a:lstStyle>
            <a:lvl1pPr algn="l">
              <a:defRPr sz="1200"/>
            </a:lvl1pPr>
          </a:lstStyle>
          <a:p>
            <a:pPr>
              <a:defRPr/>
            </a:pPr>
            <a:endParaRPr lang="ru-RU" dirty="0"/>
          </a:p>
        </p:txBody>
      </p:sp>
      <p:sp>
        <p:nvSpPr>
          <p:cNvPr id="5" name="Номер слайда 4"/>
          <p:cNvSpPr>
            <a:spLocks noGrp="1"/>
          </p:cNvSpPr>
          <p:nvPr>
            <p:ph type="sldNum" sz="quarter" idx="3"/>
          </p:nvPr>
        </p:nvSpPr>
        <p:spPr>
          <a:xfrm>
            <a:off x="3854341" y="9444579"/>
            <a:ext cx="2950192" cy="497207"/>
          </a:xfrm>
          <a:prstGeom prst="rect">
            <a:avLst/>
          </a:prstGeom>
        </p:spPr>
        <p:txBody>
          <a:bodyPr vert="horz" lIns="91591" tIns="45794" rIns="91591" bIns="45794" rtlCol="0" anchor="b"/>
          <a:lstStyle>
            <a:lvl1pPr algn="r">
              <a:defRPr sz="1200"/>
            </a:lvl1pPr>
          </a:lstStyle>
          <a:p>
            <a:pPr>
              <a:defRPr/>
            </a:pPr>
            <a:fld id="{86D1D328-80E8-4729-B2EB-103E9968F18F}" type="slidenum">
              <a:rPr lang="ru-RU"/>
              <a:pPr>
                <a:defRPr/>
              </a:pPr>
              <a:t>‹#›</a:t>
            </a:fld>
            <a:endParaRPr lang="ru-RU" dirty="0"/>
          </a:p>
        </p:txBody>
      </p:sp>
    </p:spTree>
    <p:extLst>
      <p:ext uri="{BB962C8B-B14F-4D97-AF65-F5344CB8AC3E}">
        <p14:creationId xmlns:p14="http://schemas.microsoft.com/office/powerpoint/2010/main" val="9362792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8" y="7"/>
            <a:ext cx="2949099" cy="497207"/>
          </a:xfrm>
          <a:prstGeom prst="rect">
            <a:avLst/>
          </a:prstGeom>
        </p:spPr>
        <p:txBody>
          <a:bodyPr vert="horz" lIns="91585" tIns="45791" rIns="91585" bIns="45791" rtlCol="0"/>
          <a:lstStyle>
            <a:lvl1pPr algn="l" fontAlgn="auto">
              <a:spcBef>
                <a:spcPts val="0"/>
              </a:spcBef>
              <a:spcAft>
                <a:spcPts val="0"/>
              </a:spcAft>
              <a:defRPr sz="1200">
                <a:latin typeface="+mn-lt"/>
              </a:defRPr>
            </a:lvl1pPr>
          </a:lstStyle>
          <a:p>
            <a:pPr>
              <a:defRPr/>
            </a:pPr>
            <a:endParaRPr lang="ru-RU" dirty="0"/>
          </a:p>
        </p:txBody>
      </p:sp>
      <p:sp>
        <p:nvSpPr>
          <p:cNvPr id="3" name="Дата 2"/>
          <p:cNvSpPr>
            <a:spLocks noGrp="1"/>
          </p:cNvSpPr>
          <p:nvPr>
            <p:ph type="dt" idx="1"/>
          </p:nvPr>
        </p:nvSpPr>
        <p:spPr>
          <a:xfrm>
            <a:off x="3854341" y="7"/>
            <a:ext cx="2950192" cy="497207"/>
          </a:xfrm>
          <a:prstGeom prst="rect">
            <a:avLst/>
          </a:prstGeom>
        </p:spPr>
        <p:txBody>
          <a:bodyPr vert="horz" lIns="91585" tIns="45791" rIns="91585" bIns="45791" rtlCol="0"/>
          <a:lstStyle>
            <a:lvl1pPr algn="r" fontAlgn="auto">
              <a:spcBef>
                <a:spcPts val="0"/>
              </a:spcBef>
              <a:spcAft>
                <a:spcPts val="0"/>
              </a:spcAft>
              <a:defRPr sz="1200">
                <a:latin typeface="+mn-lt"/>
              </a:defRPr>
            </a:lvl1pPr>
          </a:lstStyle>
          <a:p>
            <a:pPr>
              <a:defRPr/>
            </a:pPr>
            <a:fld id="{10DE7229-4512-422B-8AFA-BB75D9259C67}" type="datetimeFigureOut">
              <a:rPr lang="ru-RU"/>
              <a:pPr>
                <a:defRPr/>
              </a:pPr>
              <a:t>10.11.2018</a:t>
            </a:fld>
            <a:endParaRPr lang="ru-RU" dirty="0"/>
          </a:p>
        </p:txBody>
      </p:sp>
      <p:sp>
        <p:nvSpPr>
          <p:cNvPr id="4" name="Образ слайда 3"/>
          <p:cNvSpPr>
            <a:spLocks noGrp="1" noRot="1" noChangeAspect="1"/>
          </p:cNvSpPr>
          <p:nvPr>
            <p:ph type="sldImg" idx="2"/>
          </p:nvPr>
        </p:nvSpPr>
        <p:spPr>
          <a:xfrm>
            <a:off x="919163" y="747713"/>
            <a:ext cx="4967287" cy="3725862"/>
          </a:xfrm>
          <a:prstGeom prst="rect">
            <a:avLst/>
          </a:prstGeom>
          <a:noFill/>
          <a:ln w="12700">
            <a:solidFill>
              <a:prstClr val="black"/>
            </a:solidFill>
          </a:ln>
        </p:spPr>
        <p:txBody>
          <a:bodyPr vert="horz" lIns="91585" tIns="45791" rIns="91585" bIns="45791" rtlCol="0" anchor="ctr"/>
          <a:lstStyle/>
          <a:p>
            <a:pPr lvl="0"/>
            <a:endParaRPr lang="ru-RU" noProof="0" dirty="0"/>
          </a:p>
        </p:txBody>
      </p:sp>
      <p:sp>
        <p:nvSpPr>
          <p:cNvPr id="5" name="Заметки 4"/>
          <p:cNvSpPr>
            <a:spLocks noGrp="1"/>
          </p:cNvSpPr>
          <p:nvPr>
            <p:ph type="body" sz="quarter" idx="3"/>
          </p:nvPr>
        </p:nvSpPr>
        <p:spPr>
          <a:xfrm>
            <a:off x="680562" y="4723452"/>
            <a:ext cx="5444490" cy="4474847"/>
          </a:xfrm>
          <a:prstGeom prst="rect">
            <a:avLst/>
          </a:prstGeom>
        </p:spPr>
        <p:txBody>
          <a:bodyPr vert="horz" lIns="91585" tIns="45791" rIns="91585" bIns="45791"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8" y="9444579"/>
            <a:ext cx="2949099" cy="497207"/>
          </a:xfrm>
          <a:prstGeom prst="rect">
            <a:avLst/>
          </a:prstGeom>
        </p:spPr>
        <p:txBody>
          <a:bodyPr vert="horz" lIns="91585" tIns="45791" rIns="91585" bIns="45791" rtlCol="0" anchor="b"/>
          <a:lstStyle>
            <a:lvl1pPr algn="l" fontAlgn="auto">
              <a:spcBef>
                <a:spcPts val="0"/>
              </a:spcBef>
              <a:spcAft>
                <a:spcPts val="0"/>
              </a:spcAft>
              <a:defRPr sz="1200">
                <a:latin typeface="+mn-lt"/>
              </a:defRPr>
            </a:lvl1pPr>
          </a:lstStyle>
          <a:p>
            <a:pPr>
              <a:defRPr/>
            </a:pPr>
            <a:endParaRPr lang="ru-RU" dirty="0"/>
          </a:p>
        </p:txBody>
      </p:sp>
      <p:sp>
        <p:nvSpPr>
          <p:cNvPr id="7" name="Номер слайда 6"/>
          <p:cNvSpPr>
            <a:spLocks noGrp="1"/>
          </p:cNvSpPr>
          <p:nvPr>
            <p:ph type="sldNum" sz="quarter" idx="5"/>
          </p:nvPr>
        </p:nvSpPr>
        <p:spPr>
          <a:xfrm>
            <a:off x="3854341" y="9444579"/>
            <a:ext cx="2950192" cy="497207"/>
          </a:xfrm>
          <a:prstGeom prst="rect">
            <a:avLst/>
          </a:prstGeom>
        </p:spPr>
        <p:txBody>
          <a:bodyPr vert="horz" lIns="91585" tIns="45791" rIns="91585" bIns="45791" rtlCol="0" anchor="b"/>
          <a:lstStyle>
            <a:lvl1pPr algn="r" fontAlgn="auto">
              <a:spcBef>
                <a:spcPts val="0"/>
              </a:spcBef>
              <a:spcAft>
                <a:spcPts val="0"/>
              </a:spcAft>
              <a:defRPr sz="1200">
                <a:latin typeface="+mn-lt"/>
              </a:defRPr>
            </a:lvl1pPr>
          </a:lstStyle>
          <a:p>
            <a:pPr>
              <a:defRPr/>
            </a:pPr>
            <a:fld id="{13AE0FB4-ED68-4F2F-8963-3BBD79A4F82B}" type="slidenum">
              <a:rPr lang="ru-RU"/>
              <a:pPr>
                <a:defRPr/>
              </a:pPr>
              <a:t>‹#›</a:t>
            </a:fld>
            <a:endParaRPr lang="ru-RU" dirty="0"/>
          </a:p>
        </p:txBody>
      </p:sp>
    </p:spTree>
    <p:extLst>
      <p:ext uri="{BB962C8B-B14F-4D97-AF65-F5344CB8AC3E}">
        <p14:creationId xmlns:p14="http://schemas.microsoft.com/office/powerpoint/2010/main" val="26379182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r>
              <a:rPr lang="ru-RU" dirty="0" smtClean="0"/>
              <a:t>Департамент экономического развития</a:t>
            </a:r>
          </a:p>
        </p:txBody>
      </p:sp>
      <p:sp>
        <p:nvSpPr>
          <p:cNvPr id="36867" name="Rectangle 3"/>
          <p:cNvSpPr>
            <a:spLocks noGrp="1" noChangeArrowheads="1"/>
          </p:cNvSpPr>
          <p:nvPr>
            <p:ph type="dt" sz="quarter" idx="1"/>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r>
              <a:rPr lang="ru-RU" sz="1100" dirty="0"/>
              <a:t>Основные параметры прогноза социально-экономического развития области на 2009-2011 г.г</a:t>
            </a:r>
          </a:p>
        </p:txBody>
      </p:sp>
      <p:sp>
        <p:nvSpPr>
          <p:cNvPr id="36868" name="Rectangle 6"/>
          <p:cNvSpPr>
            <a:spLocks noGrp="1" noChangeArrowheads="1"/>
          </p:cNvSpPr>
          <p:nvPr>
            <p:ph type="ftr" sz="quarter" idx="4"/>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r>
              <a:rPr lang="ru-RU" dirty="0" smtClean="0"/>
              <a:t>С.Семенов</a:t>
            </a:r>
          </a:p>
        </p:txBody>
      </p:sp>
      <p:sp>
        <p:nvSpPr>
          <p:cNvPr id="3686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647DFD2-73F1-4E15-B2A4-27269806BEB0}" type="slidenum">
              <a:rPr lang="ru-RU" smtClean="0"/>
              <a:pPr fontAlgn="base">
                <a:spcBef>
                  <a:spcPct val="0"/>
                </a:spcBef>
                <a:spcAft>
                  <a:spcPct val="0"/>
                </a:spcAft>
                <a:defRPr/>
              </a:pPr>
              <a:t>1</a:t>
            </a:fld>
            <a:endParaRPr lang="ru-RU" dirty="0" smtClean="0"/>
          </a:p>
        </p:txBody>
      </p:sp>
      <p:sp>
        <p:nvSpPr>
          <p:cNvPr id="245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4583" name="Rectangle 3"/>
          <p:cNvSpPr>
            <a:spLocks noGrp="1" noChangeArrowheads="1"/>
          </p:cNvSpPr>
          <p:nvPr>
            <p:ph type="body" idx="1"/>
          </p:nvPr>
        </p:nvSpPr>
        <p:spPr bwMode="auto">
          <a:xfrm>
            <a:off x="907425" y="4721134"/>
            <a:ext cx="4990783" cy="4477169"/>
          </a:xfrm>
          <a:noFill/>
        </p:spPr>
        <p:txBody>
          <a:bodyPr wrap="square" numCol="1" anchor="t" anchorCtr="0" compatLnSpc="1">
            <a:prstTxWarp prst="textNoShape">
              <a:avLst/>
            </a:prstTxWarp>
          </a:bodyPr>
          <a:lstStyle/>
          <a:p>
            <a:pPr eaLnBrk="1" hangingPunct="1">
              <a:spcBef>
                <a:spcPct val="0"/>
              </a:spcBef>
            </a:pPr>
            <a:endParaRPr lang="ru-RU" dirty="0" smtClean="0"/>
          </a:p>
        </p:txBody>
      </p:sp>
    </p:spTree>
    <p:extLst>
      <p:ext uri="{BB962C8B-B14F-4D97-AF65-F5344CB8AC3E}">
        <p14:creationId xmlns:p14="http://schemas.microsoft.com/office/powerpoint/2010/main" val="21603968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1936FE4-96BB-4A8D-9CD3-CA625D113952}" type="slidenum">
              <a:rPr lang="ru-RU" smtClean="0"/>
              <a:pPr fontAlgn="base">
                <a:spcBef>
                  <a:spcPct val="0"/>
                </a:spcBef>
                <a:spcAft>
                  <a:spcPct val="0"/>
                </a:spcAft>
                <a:defRPr/>
              </a:pPr>
              <a:t>20</a:t>
            </a:fld>
            <a:endParaRPr lang="ru-RU" dirty="0" smtClean="0"/>
          </a:p>
        </p:txBody>
      </p:sp>
      <p:sp>
        <p:nvSpPr>
          <p:cNvPr id="26627" name="Rectangle 7"/>
          <p:cNvSpPr txBox="1">
            <a:spLocks noGrp="1" noChangeArrowheads="1"/>
          </p:cNvSpPr>
          <p:nvPr/>
        </p:nvSpPr>
        <p:spPr bwMode="auto">
          <a:xfrm>
            <a:off x="3854341" y="9446896"/>
            <a:ext cx="2950192" cy="494882"/>
          </a:xfrm>
          <a:prstGeom prst="rect">
            <a:avLst/>
          </a:prstGeom>
          <a:noFill/>
          <a:ln w="9525">
            <a:noFill/>
            <a:miter lim="800000"/>
            <a:headEnd/>
            <a:tailEnd/>
          </a:ln>
        </p:spPr>
        <p:txBody>
          <a:bodyPr lIns="92062" tIns="46033" rIns="92062" bIns="46033" anchor="b"/>
          <a:lstStyle/>
          <a:p>
            <a:pPr algn="r"/>
            <a:fld id="{981FA229-60BE-4CFB-B39B-576B8F876378}" type="slidenum">
              <a:rPr lang="ru-RU" sz="1200">
                <a:latin typeface="Calibri" pitchFamily="34" charset="0"/>
              </a:rPr>
              <a:pPr algn="r"/>
              <a:t>20</a:t>
            </a:fld>
            <a:endParaRPr lang="ru-RU" sz="1200" dirty="0">
              <a:latin typeface="Calibri" pitchFamily="34" charset="0"/>
            </a:endParaRPr>
          </a:p>
        </p:txBody>
      </p:sp>
      <p:sp>
        <p:nvSpPr>
          <p:cNvPr id="2662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6629" name="Rectangle 3"/>
          <p:cNvSpPr>
            <a:spLocks noGrp="1" noChangeArrowheads="1"/>
          </p:cNvSpPr>
          <p:nvPr>
            <p:ph type="body" idx="1"/>
          </p:nvPr>
        </p:nvSpPr>
        <p:spPr bwMode="auto">
          <a:xfrm>
            <a:off x="907425" y="4721134"/>
            <a:ext cx="4990783" cy="4477169"/>
          </a:xfrm>
          <a:noFill/>
        </p:spPr>
        <p:txBody>
          <a:bodyPr wrap="square" numCol="1" anchor="t" anchorCtr="0" compatLnSpc="1">
            <a:prstTxWarp prst="textNoShape">
              <a:avLst/>
            </a:prstTxWarp>
          </a:bodyPr>
          <a:lstStyle/>
          <a:p>
            <a:pPr eaLnBrk="1" hangingPunct="1">
              <a:spcBef>
                <a:spcPct val="0"/>
              </a:spcBef>
            </a:pPr>
            <a:endParaRPr lang="ru-RU" dirty="0" smtClean="0"/>
          </a:p>
        </p:txBody>
      </p:sp>
    </p:spTree>
    <p:extLst>
      <p:ext uri="{BB962C8B-B14F-4D97-AF65-F5344CB8AC3E}">
        <p14:creationId xmlns:p14="http://schemas.microsoft.com/office/powerpoint/2010/main" val="40081264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ru-RU" smtClean="0"/>
              <a:t>Образец заголовка</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7" name="Date Placeholder 6"/>
          <p:cNvSpPr>
            <a:spLocks noGrp="1"/>
          </p:cNvSpPr>
          <p:nvPr>
            <p:ph type="dt" sz="half" idx="10"/>
          </p:nvPr>
        </p:nvSpPr>
        <p:spPr/>
        <p:txBody>
          <a:bodyPr/>
          <a:lstStyle/>
          <a:p>
            <a:pPr>
              <a:defRPr/>
            </a:pPr>
            <a:fld id="{996D02C3-06CC-4401-9740-F7F50F6F7F7C}" type="datetimeFigureOut">
              <a:rPr lang="ru-RU" smtClean="0"/>
              <a:pPr>
                <a:defRPr/>
              </a:pPr>
              <a:t>10.11.2018</a:t>
            </a:fld>
            <a:endParaRPr lang="ru-RU" dirty="0"/>
          </a:p>
        </p:txBody>
      </p:sp>
      <p:sp>
        <p:nvSpPr>
          <p:cNvPr id="8" name="Slide Number Placeholder 7"/>
          <p:cNvSpPr>
            <a:spLocks noGrp="1"/>
          </p:cNvSpPr>
          <p:nvPr>
            <p:ph type="sldNum" sz="quarter" idx="11"/>
          </p:nvPr>
        </p:nvSpPr>
        <p:spPr/>
        <p:txBody>
          <a:bodyPr/>
          <a:lstStyle/>
          <a:p>
            <a:pPr>
              <a:defRPr/>
            </a:pPr>
            <a:fld id="{03724882-77BD-401D-B87A-ED9F597A23FE}" type="slidenum">
              <a:rPr lang="ru-RU" smtClean="0"/>
              <a:pPr>
                <a:defRPr/>
              </a:pPr>
              <a:t>‹#›</a:t>
            </a:fld>
            <a:endParaRPr lang="ru-RU" dirty="0"/>
          </a:p>
        </p:txBody>
      </p:sp>
      <p:sp>
        <p:nvSpPr>
          <p:cNvPr id="9" name="Footer Placeholder 8"/>
          <p:cNvSpPr>
            <a:spLocks noGrp="1"/>
          </p:cNvSpPr>
          <p:nvPr>
            <p:ph type="ftr" sz="quarter" idx="12"/>
          </p:nvPr>
        </p:nvSpPr>
        <p:spPr/>
        <p:txBody>
          <a:bodyPr/>
          <a:lstStyle/>
          <a:p>
            <a:pPr>
              <a:defRPr/>
            </a:pPr>
            <a:endParaRPr lang="ru-RU" dirty="0"/>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pPr>
              <a:defRPr/>
            </a:pPr>
            <a:fld id="{46A44A91-54B6-4AE1-818C-929A4B0C7B89}" type="datetimeFigureOut">
              <a:rPr lang="ru-RU" smtClean="0"/>
              <a:pPr>
                <a:defRPr/>
              </a:pPr>
              <a:t>10.11.2018</a:t>
            </a:fld>
            <a:endParaRPr lang="ru-RU" dirty="0"/>
          </a:p>
        </p:txBody>
      </p:sp>
      <p:sp>
        <p:nvSpPr>
          <p:cNvPr id="5" name="Footer Placeholder 4"/>
          <p:cNvSpPr>
            <a:spLocks noGrp="1"/>
          </p:cNvSpPr>
          <p:nvPr>
            <p:ph type="ftr" sz="quarter" idx="11"/>
          </p:nvPr>
        </p:nvSpPr>
        <p:spPr/>
        <p:txBody>
          <a:bodyPr/>
          <a:lstStyle/>
          <a:p>
            <a:pPr>
              <a:defRPr/>
            </a:pPr>
            <a:endParaRPr lang="ru-RU" dirty="0"/>
          </a:p>
        </p:txBody>
      </p:sp>
      <p:sp>
        <p:nvSpPr>
          <p:cNvPr id="6" name="Slide Number Placeholder 5"/>
          <p:cNvSpPr>
            <a:spLocks noGrp="1"/>
          </p:cNvSpPr>
          <p:nvPr>
            <p:ph type="sldNum" sz="quarter" idx="12"/>
          </p:nvPr>
        </p:nvSpPr>
        <p:spPr/>
        <p:txBody>
          <a:bodyPr/>
          <a:lstStyle/>
          <a:p>
            <a:pPr>
              <a:defRPr/>
            </a:pPr>
            <a:fld id="{E0C5FA68-A3CE-4420-92B3-6FA3B2E9901A}" type="slidenum">
              <a:rPr lang="ru-RU" smtClean="0"/>
              <a:pPr>
                <a:defRPr/>
              </a:pPr>
              <a:t>‹#›</a:t>
            </a:fld>
            <a:endParaRPr lang="ru-RU" dirty="0"/>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pPr>
              <a:defRPr/>
            </a:pPr>
            <a:fld id="{961F2975-FF87-402F-832D-18781A6ADB8C}" type="datetimeFigureOut">
              <a:rPr lang="ru-RU" smtClean="0"/>
              <a:pPr>
                <a:defRPr/>
              </a:pPr>
              <a:t>10.11.2018</a:t>
            </a:fld>
            <a:endParaRPr lang="ru-RU" dirty="0"/>
          </a:p>
        </p:txBody>
      </p:sp>
      <p:sp>
        <p:nvSpPr>
          <p:cNvPr id="5" name="Footer Placeholder 4"/>
          <p:cNvSpPr>
            <a:spLocks noGrp="1"/>
          </p:cNvSpPr>
          <p:nvPr>
            <p:ph type="ftr" sz="quarter" idx="11"/>
          </p:nvPr>
        </p:nvSpPr>
        <p:spPr/>
        <p:txBody>
          <a:bodyPr/>
          <a:lstStyle/>
          <a:p>
            <a:pPr>
              <a:defRPr/>
            </a:pPr>
            <a:endParaRPr lang="ru-RU" dirty="0"/>
          </a:p>
        </p:txBody>
      </p:sp>
      <p:sp>
        <p:nvSpPr>
          <p:cNvPr id="6" name="Slide Number Placeholder 5"/>
          <p:cNvSpPr>
            <a:spLocks noGrp="1"/>
          </p:cNvSpPr>
          <p:nvPr>
            <p:ph type="sldNum" sz="quarter" idx="12"/>
          </p:nvPr>
        </p:nvSpPr>
        <p:spPr/>
        <p:txBody>
          <a:bodyPr/>
          <a:lstStyle/>
          <a:p>
            <a:pPr>
              <a:defRPr/>
            </a:pPr>
            <a:fld id="{66E382C8-65DF-436A-A93C-8E4E85AC8B3A}" type="slidenum">
              <a:rPr lang="ru-RU" smtClean="0"/>
              <a:pPr>
                <a:defRPr/>
              </a:pPr>
              <a:t>‹#›</a:t>
            </a:fld>
            <a:endParaRPr lang="ru-RU" dirty="0"/>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457200" y="274638"/>
            <a:ext cx="8229600" cy="58515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Rectangle 4"/>
          <p:cNvSpPr>
            <a:spLocks noGrp="1" noChangeArrowheads="1"/>
          </p:cNvSpPr>
          <p:nvPr>
            <p:ph type="dt" sz="half" idx="10"/>
          </p:nvPr>
        </p:nvSpPr>
        <p:spPr/>
        <p:txBody>
          <a:bodyPr/>
          <a:lstStyle>
            <a:lvl1pPr>
              <a:defRPr/>
            </a:lvl1pPr>
          </a:lstStyle>
          <a:p>
            <a:pPr>
              <a:defRPr/>
            </a:pPr>
            <a:endParaRPr lang="ru-RU" dirty="0"/>
          </a:p>
        </p:txBody>
      </p:sp>
      <p:sp>
        <p:nvSpPr>
          <p:cNvPr id="4" name="Rectangle 5"/>
          <p:cNvSpPr>
            <a:spLocks noGrp="1" noChangeArrowheads="1"/>
          </p:cNvSpPr>
          <p:nvPr>
            <p:ph type="ftr" sz="quarter" idx="11"/>
          </p:nvPr>
        </p:nvSpPr>
        <p:spPr/>
        <p:txBody>
          <a:bodyPr/>
          <a:lstStyle>
            <a:lvl1pPr>
              <a:defRPr/>
            </a:lvl1pPr>
          </a:lstStyle>
          <a:p>
            <a:pPr>
              <a:defRPr/>
            </a:pPr>
            <a:endParaRPr lang="ru-RU" dirty="0"/>
          </a:p>
        </p:txBody>
      </p:sp>
      <p:sp>
        <p:nvSpPr>
          <p:cNvPr id="5" name="Rectangle 6"/>
          <p:cNvSpPr>
            <a:spLocks noGrp="1" noChangeArrowheads="1"/>
          </p:cNvSpPr>
          <p:nvPr>
            <p:ph type="sldNum" sz="quarter" idx="12"/>
          </p:nvPr>
        </p:nvSpPr>
        <p:spPr/>
        <p:txBody>
          <a:bodyPr/>
          <a:lstStyle>
            <a:lvl1pPr>
              <a:defRPr/>
            </a:lvl1pPr>
          </a:lstStyle>
          <a:p>
            <a:pPr>
              <a:defRPr/>
            </a:pPr>
            <a:fld id="{50BC9F1A-58C0-489F-9EC7-C421EE7B58E6}" type="slidenum">
              <a:rPr lang="ru-RU"/>
              <a:pPr>
                <a:defRPr/>
              </a:pPr>
              <a:t>‹#›</a:t>
            </a:fld>
            <a:endParaRPr lang="ru-RU" dirty="0"/>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10"/>
          </p:nvPr>
        </p:nvSpPr>
        <p:spPr/>
        <p:txBody>
          <a:bodyPr/>
          <a:lstStyle/>
          <a:p>
            <a:pPr>
              <a:defRPr/>
            </a:pPr>
            <a:fld id="{D6E5335B-4E51-4B74-9015-470CAAA5E4A4}" type="datetimeFigureOut">
              <a:rPr lang="ru-RU" smtClean="0"/>
              <a:pPr>
                <a:defRPr/>
              </a:pPr>
              <a:t>10.11.2018</a:t>
            </a:fld>
            <a:endParaRPr lang="ru-RU" dirty="0"/>
          </a:p>
        </p:txBody>
      </p:sp>
      <p:sp>
        <p:nvSpPr>
          <p:cNvPr id="5" name="Footer Placeholder 4"/>
          <p:cNvSpPr>
            <a:spLocks noGrp="1"/>
          </p:cNvSpPr>
          <p:nvPr>
            <p:ph type="ftr" sz="quarter" idx="11"/>
          </p:nvPr>
        </p:nvSpPr>
        <p:spPr/>
        <p:txBody>
          <a:bodyPr/>
          <a:lstStyle/>
          <a:p>
            <a:pPr>
              <a:defRPr/>
            </a:pPr>
            <a:endParaRPr lang="ru-RU" dirty="0"/>
          </a:p>
        </p:txBody>
      </p:sp>
      <p:sp>
        <p:nvSpPr>
          <p:cNvPr id="6" name="Slide Number Placeholder 5"/>
          <p:cNvSpPr>
            <a:spLocks noGrp="1"/>
          </p:cNvSpPr>
          <p:nvPr>
            <p:ph type="sldNum" sz="quarter" idx="12"/>
          </p:nvPr>
        </p:nvSpPr>
        <p:spPr/>
        <p:txBody>
          <a:bodyPr/>
          <a:lstStyle/>
          <a:p>
            <a:pPr>
              <a:defRPr/>
            </a:pPr>
            <a:fld id="{17FC5F8F-D441-4675-9704-DBEDF44A6344}" type="slidenum">
              <a:rPr lang="ru-RU" smtClean="0"/>
              <a:pPr>
                <a:defRPr/>
              </a:pPr>
              <a:t>‹#›</a:t>
            </a:fld>
            <a:endParaRPr lang="ru-RU" dirty="0"/>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ru-RU" smtClean="0"/>
              <a:t>Образец заголовка</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9B70969A-6F68-4876-8D56-70CDEDEA4872}" type="datetimeFigureOut">
              <a:rPr lang="ru-RU" smtClean="0"/>
              <a:pPr>
                <a:defRPr/>
              </a:pPr>
              <a:t>10.11.2018</a:t>
            </a:fld>
            <a:endParaRPr lang="ru-RU" dirty="0"/>
          </a:p>
        </p:txBody>
      </p:sp>
      <p:sp>
        <p:nvSpPr>
          <p:cNvPr id="5" name="Footer Placeholder 4"/>
          <p:cNvSpPr>
            <a:spLocks noGrp="1"/>
          </p:cNvSpPr>
          <p:nvPr>
            <p:ph type="ftr" sz="quarter" idx="11"/>
          </p:nvPr>
        </p:nvSpPr>
        <p:spPr/>
        <p:txBody>
          <a:bodyPr/>
          <a:lstStyle/>
          <a:p>
            <a:pPr>
              <a:defRPr/>
            </a:pPr>
            <a:endParaRPr lang="ru-RU" dirty="0"/>
          </a:p>
        </p:txBody>
      </p:sp>
      <p:sp>
        <p:nvSpPr>
          <p:cNvPr id="6" name="Slide Number Placeholder 5"/>
          <p:cNvSpPr>
            <a:spLocks noGrp="1"/>
          </p:cNvSpPr>
          <p:nvPr>
            <p:ph type="sldNum" sz="quarter" idx="12"/>
          </p:nvPr>
        </p:nvSpPr>
        <p:spPr/>
        <p:txBody>
          <a:bodyPr/>
          <a:lstStyle/>
          <a:p>
            <a:pPr>
              <a:defRPr/>
            </a:pPr>
            <a:fld id="{57A22D00-B25A-4DF3-A61E-92CD414E512D}" type="slidenum">
              <a:rPr lang="ru-RU" smtClean="0"/>
              <a:pPr>
                <a:defRPr/>
              </a:pPr>
              <a:t>‹#›</a:t>
            </a:fld>
            <a:endParaRPr lang="ru-RU" dirty="0"/>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5" name="Date Placeholder 4"/>
          <p:cNvSpPr>
            <a:spLocks noGrp="1"/>
          </p:cNvSpPr>
          <p:nvPr>
            <p:ph type="dt" sz="half" idx="10"/>
          </p:nvPr>
        </p:nvSpPr>
        <p:spPr/>
        <p:txBody>
          <a:bodyPr/>
          <a:lstStyle/>
          <a:p>
            <a:pPr>
              <a:defRPr/>
            </a:pPr>
            <a:fld id="{C8EA24C6-0487-4AE2-8209-FC5603A87800}" type="datetimeFigureOut">
              <a:rPr lang="ru-RU" smtClean="0"/>
              <a:pPr>
                <a:defRPr/>
              </a:pPr>
              <a:t>10.11.2018</a:t>
            </a:fld>
            <a:endParaRPr lang="ru-RU" dirty="0"/>
          </a:p>
        </p:txBody>
      </p:sp>
      <p:sp>
        <p:nvSpPr>
          <p:cNvPr id="6" name="Footer Placeholder 5"/>
          <p:cNvSpPr>
            <a:spLocks noGrp="1"/>
          </p:cNvSpPr>
          <p:nvPr>
            <p:ph type="ftr" sz="quarter" idx="11"/>
          </p:nvPr>
        </p:nvSpPr>
        <p:spPr/>
        <p:txBody>
          <a:bodyPr/>
          <a:lstStyle/>
          <a:p>
            <a:pPr>
              <a:defRPr/>
            </a:pPr>
            <a:endParaRPr lang="ru-RU" dirty="0"/>
          </a:p>
        </p:txBody>
      </p:sp>
      <p:sp>
        <p:nvSpPr>
          <p:cNvPr id="7" name="Slide Number Placeholder 6"/>
          <p:cNvSpPr>
            <a:spLocks noGrp="1"/>
          </p:cNvSpPr>
          <p:nvPr>
            <p:ph type="sldNum" sz="quarter" idx="12"/>
          </p:nvPr>
        </p:nvSpPr>
        <p:spPr/>
        <p:txBody>
          <a:bodyPr/>
          <a:lstStyle/>
          <a:p>
            <a:pPr>
              <a:defRPr/>
            </a:pPr>
            <a:fld id="{5D8A8527-3839-4C89-82C4-F2C39EE91545}" type="slidenum">
              <a:rPr lang="ru-RU" smtClean="0"/>
              <a:pPr>
                <a:defRPr/>
              </a:pPr>
              <a:t>‹#›</a:t>
            </a:fld>
            <a:endParaRPr lang="ru-RU" dirty="0"/>
          </a:p>
        </p:txBody>
      </p:sp>
      <p:sp>
        <p:nvSpPr>
          <p:cNvPr id="9" name="Content Placeholder 8"/>
          <p:cNvSpPr>
            <a:spLocks noGrp="1"/>
          </p:cNvSpPr>
          <p:nvPr>
            <p:ph sz="quarter" idx="13"/>
          </p:nvPr>
        </p:nvSpPr>
        <p:spPr>
          <a:xfrm>
            <a:off x="365760" y="1600200"/>
            <a:ext cx="4041648" cy="452628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pPr>
              <a:defRPr/>
            </a:pPr>
            <a:fld id="{337E3883-24B3-49BD-9356-3F8862E8857D}" type="datetimeFigureOut">
              <a:rPr lang="ru-RU" smtClean="0"/>
              <a:pPr>
                <a:defRPr/>
              </a:pPr>
              <a:t>10.11.2018</a:t>
            </a:fld>
            <a:endParaRPr lang="ru-RU" dirty="0"/>
          </a:p>
        </p:txBody>
      </p:sp>
      <p:sp>
        <p:nvSpPr>
          <p:cNvPr id="8" name="Footer Placeholder 7"/>
          <p:cNvSpPr>
            <a:spLocks noGrp="1"/>
          </p:cNvSpPr>
          <p:nvPr>
            <p:ph type="ftr" sz="quarter" idx="11"/>
          </p:nvPr>
        </p:nvSpPr>
        <p:spPr/>
        <p:txBody>
          <a:bodyPr/>
          <a:lstStyle/>
          <a:p>
            <a:pPr>
              <a:defRPr/>
            </a:pPr>
            <a:endParaRPr lang="ru-RU" dirty="0"/>
          </a:p>
        </p:txBody>
      </p:sp>
      <p:sp>
        <p:nvSpPr>
          <p:cNvPr id="9" name="Slide Number Placeholder 8"/>
          <p:cNvSpPr>
            <a:spLocks noGrp="1"/>
          </p:cNvSpPr>
          <p:nvPr>
            <p:ph type="sldNum" sz="quarter" idx="12"/>
          </p:nvPr>
        </p:nvSpPr>
        <p:spPr/>
        <p:txBody>
          <a:bodyPr/>
          <a:lstStyle/>
          <a:p>
            <a:pPr>
              <a:defRPr/>
            </a:pPr>
            <a:fld id="{91B4D1A1-FDE4-42EA-8DFF-6EFA82685F6C}" type="slidenum">
              <a:rPr lang="ru-RU" smtClean="0"/>
              <a:pPr>
                <a:defRPr/>
              </a:pPr>
              <a:t>‹#›</a:t>
            </a:fld>
            <a:endParaRPr lang="ru-RU" dirty="0"/>
          </a:p>
        </p:txBody>
      </p:sp>
      <p:sp>
        <p:nvSpPr>
          <p:cNvPr id="11" name="Content Placeholder 10"/>
          <p:cNvSpPr>
            <a:spLocks noGrp="1"/>
          </p:cNvSpPr>
          <p:nvPr>
            <p:ph sz="quarter" idx="13"/>
          </p:nvPr>
        </p:nvSpPr>
        <p:spPr>
          <a:xfrm>
            <a:off x="457200" y="2212848"/>
            <a:ext cx="4041648" cy="391363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pPr>
              <a:defRPr/>
            </a:pPr>
            <a:fld id="{B11652FD-AC46-4016-B1E2-4DF8797B304E}" type="datetimeFigureOut">
              <a:rPr lang="ru-RU" smtClean="0"/>
              <a:pPr>
                <a:defRPr/>
              </a:pPr>
              <a:t>10.11.2018</a:t>
            </a:fld>
            <a:endParaRPr lang="ru-RU" dirty="0"/>
          </a:p>
        </p:txBody>
      </p:sp>
      <p:sp>
        <p:nvSpPr>
          <p:cNvPr id="4" name="Footer Placeholder 3"/>
          <p:cNvSpPr>
            <a:spLocks noGrp="1"/>
          </p:cNvSpPr>
          <p:nvPr>
            <p:ph type="ftr" sz="quarter" idx="11"/>
          </p:nvPr>
        </p:nvSpPr>
        <p:spPr/>
        <p:txBody>
          <a:bodyPr/>
          <a:lstStyle/>
          <a:p>
            <a:pPr>
              <a:defRPr/>
            </a:pPr>
            <a:endParaRPr lang="ru-RU" dirty="0"/>
          </a:p>
        </p:txBody>
      </p:sp>
      <p:sp>
        <p:nvSpPr>
          <p:cNvPr id="5" name="Slide Number Placeholder 4"/>
          <p:cNvSpPr>
            <a:spLocks noGrp="1"/>
          </p:cNvSpPr>
          <p:nvPr>
            <p:ph type="sldNum" sz="quarter" idx="12"/>
          </p:nvPr>
        </p:nvSpPr>
        <p:spPr/>
        <p:txBody>
          <a:bodyPr/>
          <a:lstStyle/>
          <a:p>
            <a:pPr>
              <a:defRPr/>
            </a:pPr>
            <a:fld id="{E4AE5EC9-2CC4-4962-B5EA-8E3268AF6C33}" type="slidenum">
              <a:rPr lang="ru-RU" smtClean="0"/>
              <a:pPr>
                <a:defRPr/>
              </a:pPr>
              <a:t>‹#›</a:t>
            </a:fld>
            <a:endParaRPr lang="ru-RU" dirty="0"/>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33CBDCCD-2FEF-46B8-AF3C-EF0488DA6E54}" type="datetimeFigureOut">
              <a:rPr lang="ru-RU" smtClean="0"/>
              <a:pPr>
                <a:defRPr/>
              </a:pPr>
              <a:t>10.11.2018</a:t>
            </a:fld>
            <a:endParaRPr lang="ru-RU" dirty="0"/>
          </a:p>
        </p:txBody>
      </p:sp>
      <p:sp>
        <p:nvSpPr>
          <p:cNvPr id="3" name="Footer Placeholder 2"/>
          <p:cNvSpPr>
            <a:spLocks noGrp="1"/>
          </p:cNvSpPr>
          <p:nvPr>
            <p:ph type="ftr" sz="quarter" idx="11"/>
          </p:nvPr>
        </p:nvSpPr>
        <p:spPr/>
        <p:txBody>
          <a:bodyPr/>
          <a:lstStyle/>
          <a:p>
            <a:pPr>
              <a:defRPr/>
            </a:pPr>
            <a:endParaRPr lang="ru-RU" dirty="0"/>
          </a:p>
        </p:txBody>
      </p:sp>
      <p:sp>
        <p:nvSpPr>
          <p:cNvPr id="4" name="Slide Number Placeholder 3"/>
          <p:cNvSpPr>
            <a:spLocks noGrp="1"/>
          </p:cNvSpPr>
          <p:nvPr>
            <p:ph type="sldNum" sz="quarter" idx="12"/>
          </p:nvPr>
        </p:nvSpPr>
        <p:spPr/>
        <p:txBody>
          <a:bodyPr/>
          <a:lstStyle/>
          <a:p>
            <a:pPr>
              <a:defRPr/>
            </a:pPr>
            <a:fld id="{550022CA-2E03-4049-96C4-30515B691E72}" type="slidenum">
              <a:rPr lang="ru-RU" smtClean="0"/>
              <a:pPr>
                <a:defRPr/>
              </a:pPr>
              <a:t>‹#›</a:t>
            </a:fld>
            <a:endParaRPr lang="ru-RU" dirty="0"/>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1D3C02D7-656F-431D-A18F-A4E82F831FA7}" type="datetimeFigureOut">
              <a:rPr lang="ru-RU" smtClean="0"/>
              <a:pPr>
                <a:defRPr/>
              </a:pPr>
              <a:t>10.11.2018</a:t>
            </a:fld>
            <a:endParaRPr lang="ru-RU" dirty="0"/>
          </a:p>
        </p:txBody>
      </p:sp>
      <p:sp>
        <p:nvSpPr>
          <p:cNvPr id="6" name="Footer Placeholder 5"/>
          <p:cNvSpPr>
            <a:spLocks noGrp="1"/>
          </p:cNvSpPr>
          <p:nvPr>
            <p:ph type="ftr" sz="quarter" idx="11"/>
          </p:nvPr>
        </p:nvSpPr>
        <p:spPr/>
        <p:txBody>
          <a:bodyPr/>
          <a:lstStyle/>
          <a:p>
            <a:pPr>
              <a:defRPr/>
            </a:pPr>
            <a:endParaRPr lang="ru-RU" dirty="0"/>
          </a:p>
        </p:txBody>
      </p:sp>
      <p:sp>
        <p:nvSpPr>
          <p:cNvPr id="7" name="Slide Number Placeholder 6"/>
          <p:cNvSpPr>
            <a:spLocks noGrp="1"/>
          </p:cNvSpPr>
          <p:nvPr>
            <p:ph type="sldNum" sz="quarter" idx="12"/>
          </p:nvPr>
        </p:nvSpPr>
        <p:spPr/>
        <p:txBody>
          <a:bodyPr/>
          <a:lstStyle/>
          <a:p>
            <a:pPr>
              <a:defRPr/>
            </a:pPr>
            <a:fld id="{632C98C1-5EA0-4EE1-92E1-7C2B8B346B57}" type="slidenum">
              <a:rPr lang="ru-RU" smtClean="0"/>
              <a:pPr>
                <a:defRPr/>
              </a:pPr>
              <a:t>‹#›</a:t>
            </a:fld>
            <a:endParaRPr lang="ru-RU" dirty="0"/>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ru-RU" smtClean="0"/>
              <a:t>Образец заголовка</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43FD76CC-EA7B-4F39-9F1E-0911AA1AB207}" type="datetimeFigureOut">
              <a:rPr lang="ru-RU" smtClean="0"/>
              <a:pPr>
                <a:defRPr/>
              </a:pPr>
              <a:t>10.11.2018</a:t>
            </a:fld>
            <a:endParaRPr lang="ru-RU" dirty="0"/>
          </a:p>
        </p:txBody>
      </p:sp>
      <p:sp>
        <p:nvSpPr>
          <p:cNvPr id="6" name="Footer Placeholder 5"/>
          <p:cNvSpPr>
            <a:spLocks noGrp="1"/>
          </p:cNvSpPr>
          <p:nvPr>
            <p:ph type="ftr" sz="quarter" idx="11"/>
          </p:nvPr>
        </p:nvSpPr>
        <p:spPr/>
        <p:txBody>
          <a:bodyPr/>
          <a:lstStyle/>
          <a:p>
            <a:pPr>
              <a:defRPr/>
            </a:pPr>
            <a:endParaRPr lang="ru-RU" dirty="0"/>
          </a:p>
        </p:txBody>
      </p:sp>
      <p:sp>
        <p:nvSpPr>
          <p:cNvPr id="7" name="Slide Number Placeholder 6"/>
          <p:cNvSpPr>
            <a:spLocks noGrp="1"/>
          </p:cNvSpPr>
          <p:nvPr>
            <p:ph type="sldNum" sz="quarter" idx="12"/>
          </p:nvPr>
        </p:nvSpPr>
        <p:spPr/>
        <p:txBody>
          <a:bodyPr/>
          <a:lstStyle/>
          <a:p>
            <a:pPr>
              <a:defRPr/>
            </a:pPr>
            <a:fld id="{F2A7C674-93E7-426B-B1E7-7F14E4A16A75}" type="slidenum">
              <a:rPr lang="ru-RU" smtClean="0"/>
              <a:pPr>
                <a:defRPr/>
              </a:pPr>
              <a:t>‹#›</a:t>
            </a:fld>
            <a:endParaRPr lang="ru-RU" dirty="0"/>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pPr>
              <a:defRPr/>
            </a:pPr>
            <a:fld id="{C3290B59-652C-4E4B-9F05-06E6C16204FE}" type="datetimeFigureOut">
              <a:rPr lang="ru-RU" smtClean="0"/>
              <a:pPr>
                <a:defRPr/>
              </a:pPr>
              <a:t>10.11.2018</a:t>
            </a:fld>
            <a:endParaRPr lang="ru-RU" dirty="0"/>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pPr>
              <a:defRPr/>
            </a:pPr>
            <a:endParaRPr lang="ru-RU" dirty="0"/>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pPr>
              <a:defRPr/>
            </a:pPr>
            <a:fld id="{0A01A8B3-7252-4675-B327-126C40DDC873}" type="slidenum">
              <a:rPr lang="ru-RU" smtClean="0"/>
              <a:pPr>
                <a:defRPr/>
              </a:pPr>
              <a:t>‹#›</a:t>
            </a:fld>
            <a:endParaRPr lang="ru-RU" dirty="0"/>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909" r:id="rId1"/>
    <p:sldLayoutId id="2147483910" r:id="rId2"/>
    <p:sldLayoutId id="2147483911" r:id="rId3"/>
    <p:sldLayoutId id="2147483912" r:id="rId4"/>
    <p:sldLayoutId id="2147483913" r:id="rId5"/>
    <p:sldLayoutId id="2147483914" r:id="rId6"/>
    <p:sldLayoutId id="2147483915" r:id="rId7"/>
    <p:sldLayoutId id="2147483916" r:id="rId8"/>
    <p:sldLayoutId id="2147483917" r:id="rId9"/>
    <p:sldLayoutId id="2147483918" r:id="rId10"/>
    <p:sldLayoutId id="2147483919" r:id="rId11"/>
    <p:sldLayoutId id="2147483920" r:id="rId12"/>
  </p:sldLayoutIdLst>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hyperlink" Target="#Par0"/><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2555" y="500042"/>
            <a:ext cx="8143901" cy="4748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Rectangle 5"/>
          <p:cNvSpPr>
            <a:spLocks noChangeArrowheads="1"/>
          </p:cNvSpPr>
          <p:nvPr/>
        </p:nvSpPr>
        <p:spPr bwMode="auto">
          <a:xfrm>
            <a:off x="34684" y="914400"/>
            <a:ext cx="8966221" cy="4419600"/>
          </a:xfrm>
          <a:prstGeom prst="rect">
            <a:avLst/>
          </a:prstGeom>
          <a:noFill/>
          <a:ln w="9525">
            <a:noFill/>
            <a:miter lim="800000"/>
            <a:headEnd/>
            <a:tailEnd/>
          </a:ln>
        </p:spPr>
        <p:txBody>
          <a:bodyPr anchor="ctr"/>
          <a:lstStyle/>
          <a:p>
            <a:pPr algn="ctr"/>
            <a:r>
              <a:rPr lang="ru-RU" sz="2400" b="1" dirty="0" smtClean="0">
                <a:latin typeface="Times New Roman" panose="02020603050405020304" pitchFamily="18" charset="0"/>
                <a:cs typeface="Times New Roman" panose="02020603050405020304" pitchFamily="18" charset="0"/>
              </a:rPr>
              <a:t>ДОКЛАД </a:t>
            </a:r>
          </a:p>
          <a:p>
            <a:pPr algn="ctr"/>
            <a:r>
              <a:rPr lang="ru-RU" sz="2000" dirty="0">
                <a:latin typeface="Times New Roman" panose="02020603050405020304" pitchFamily="18" charset="0"/>
                <a:cs typeface="Times New Roman" panose="02020603050405020304" pitchFamily="18" charset="0"/>
              </a:rPr>
              <a:t>КОНТРОЛЬ ЗА ВЫСТАВЛЕНИЕМ ПЛАТЫ </a:t>
            </a:r>
            <a:endParaRPr lang="ru-RU" sz="2000" dirty="0" smtClean="0">
              <a:latin typeface="Times New Roman" panose="02020603050405020304" pitchFamily="18" charset="0"/>
              <a:cs typeface="Times New Roman" panose="02020603050405020304" pitchFamily="18" charset="0"/>
            </a:endParaRPr>
          </a:p>
          <a:p>
            <a:pPr algn="ctr"/>
            <a:r>
              <a:rPr lang="ru-RU" sz="2000" dirty="0" smtClean="0">
                <a:latin typeface="Times New Roman" panose="02020603050405020304" pitchFamily="18" charset="0"/>
                <a:cs typeface="Times New Roman" panose="02020603050405020304" pitchFamily="18" charset="0"/>
              </a:rPr>
              <a:t>ЗА </a:t>
            </a:r>
            <a:r>
              <a:rPr lang="ru-RU" sz="2000" dirty="0">
                <a:latin typeface="Times New Roman" panose="02020603050405020304" pitchFamily="18" charset="0"/>
                <a:cs typeface="Times New Roman" panose="02020603050405020304" pitchFamily="18" charset="0"/>
              </a:rPr>
              <a:t>КОММУНАЛЬНЫЕ </a:t>
            </a:r>
            <a:r>
              <a:rPr lang="ru-RU" sz="2000" dirty="0" smtClean="0">
                <a:latin typeface="Times New Roman" panose="02020603050405020304" pitchFamily="18" charset="0"/>
                <a:cs typeface="Times New Roman" panose="02020603050405020304" pitchFamily="18" charset="0"/>
              </a:rPr>
              <a:t>УСЛУГИ (перерасчеты за отопление)</a:t>
            </a:r>
            <a:r>
              <a:rPr lang="ru-RU" sz="2400" dirty="0" smtClean="0">
                <a:latin typeface="Times New Roman" panose="02020603050405020304" pitchFamily="18" charset="0"/>
                <a:cs typeface="Times New Roman" panose="02020603050405020304" pitchFamily="18" charset="0"/>
              </a:rPr>
              <a:t> </a:t>
            </a:r>
          </a:p>
          <a:p>
            <a:pPr algn="ctr"/>
            <a:r>
              <a:rPr lang="ru-RU" sz="2400" b="1" dirty="0" smtClean="0">
                <a:latin typeface="Times New Roman" panose="02020603050405020304" pitchFamily="18" charset="0"/>
                <a:cs typeface="Times New Roman" panose="02020603050405020304" pitchFamily="18" charset="0"/>
              </a:rPr>
              <a:t>ГЖИ Мурманской области</a:t>
            </a:r>
            <a:endParaRPr lang="ru-RU" sz="2400" b="1" dirty="0">
              <a:latin typeface="Times New Roman" panose="02020603050405020304" pitchFamily="18" charset="0"/>
              <a:cs typeface="Times New Roman" panose="02020603050405020304" pitchFamily="18" charset="0"/>
            </a:endParaRPr>
          </a:p>
        </p:txBody>
      </p:sp>
      <p:sp>
        <p:nvSpPr>
          <p:cNvPr id="15364" name="Rectangle 7"/>
          <p:cNvSpPr>
            <a:spLocks noChangeArrowheads="1"/>
          </p:cNvSpPr>
          <p:nvPr/>
        </p:nvSpPr>
        <p:spPr bwMode="auto">
          <a:xfrm>
            <a:off x="0" y="0"/>
            <a:ext cx="7467600" cy="914400"/>
          </a:xfrm>
          <a:prstGeom prst="rect">
            <a:avLst/>
          </a:prstGeom>
          <a:noFill/>
          <a:ln w="9525">
            <a:noFill/>
            <a:miter lim="800000"/>
            <a:headEnd/>
            <a:tailEnd/>
          </a:ln>
        </p:spPr>
        <p:txBody>
          <a:bodyPr anchor="ctr"/>
          <a:lstStyle/>
          <a:p>
            <a:endParaRPr lang="ru-RU" sz="2000" dirty="0">
              <a:latin typeface="Century Gothic" pitchFamily="34" charset="0"/>
            </a:endParaRPr>
          </a:p>
        </p:txBody>
      </p:sp>
      <p:sp>
        <p:nvSpPr>
          <p:cNvPr id="7" name="Rectangle 6"/>
          <p:cNvSpPr>
            <a:spLocks noChangeArrowheads="1"/>
          </p:cNvSpPr>
          <p:nvPr/>
        </p:nvSpPr>
        <p:spPr bwMode="auto">
          <a:xfrm>
            <a:off x="34685" y="5733256"/>
            <a:ext cx="4714876" cy="1077218"/>
          </a:xfrm>
          <a:prstGeom prst="rect">
            <a:avLst/>
          </a:prstGeom>
          <a:noFill/>
          <a:ln w="9525">
            <a:noFill/>
            <a:miter lim="800000"/>
            <a:headEnd/>
            <a:tailEnd/>
          </a:ln>
        </p:spPr>
        <p:txBody>
          <a:bodyPr wrap="square" anchor="ctr">
            <a:spAutoFit/>
          </a:bodyPr>
          <a:lstStyle/>
          <a:p>
            <a:pPr eaLnBrk="0" hangingPunct="0">
              <a:defRPr/>
            </a:pPr>
            <a:endParaRPr lang="ru-RU" sz="1600" dirty="0" smtClean="0">
              <a:latin typeface="Century Gothic" pitchFamily="34" charset="0"/>
              <a:cs typeface="Times New Roman" pitchFamily="18" charset="0"/>
            </a:endParaRPr>
          </a:p>
          <a:p>
            <a:pPr eaLnBrk="0" hangingPunct="0">
              <a:defRPr/>
            </a:pPr>
            <a:r>
              <a:rPr lang="ru-RU" sz="1600" dirty="0" smtClean="0">
                <a:latin typeface="Times New Roman" panose="02020603050405020304" pitchFamily="18" charset="0"/>
                <a:cs typeface="Times New Roman" panose="02020603050405020304" pitchFamily="18" charset="0"/>
              </a:rPr>
              <a:t>Начальник Государственной жилищной инспекции Мурманской области   </a:t>
            </a:r>
            <a:endParaRPr lang="ru-RU" sz="1600" dirty="0">
              <a:latin typeface="Times New Roman" panose="02020603050405020304" pitchFamily="18" charset="0"/>
              <a:cs typeface="Times New Roman" panose="02020603050405020304" pitchFamily="18" charset="0"/>
            </a:endParaRPr>
          </a:p>
          <a:p>
            <a:pPr eaLnBrk="0" hangingPunct="0">
              <a:defRPr/>
            </a:pPr>
            <a:r>
              <a:rPr lang="ru-RU" sz="1600" dirty="0" smtClean="0">
                <a:latin typeface="Times New Roman" panose="02020603050405020304" pitchFamily="18" charset="0"/>
                <a:cs typeface="Times New Roman" panose="02020603050405020304" pitchFamily="18" charset="0"/>
              </a:rPr>
              <a:t>Кузнецова Алена Александровна</a:t>
            </a:r>
            <a:endParaRPr lang="ru-RU" sz="1600" dirty="0">
              <a:latin typeface="Times New Roman" panose="02020603050405020304" pitchFamily="18" charset="0"/>
              <a:cs typeface="Times New Roman" panose="02020603050405020304" pitchFamily="18" charset="0"/>
            </a:endParaRPr>
          </a:p>
        </p:txBody>
      </p:sp>
      <p:pic>
        <p:nvPicPr>
          <p:cNvPr id="8" name="Picture 2" descr="C:\Documents and Settings\yuriryab\Рабочий стол\Шаблон-Мурманск-2.jpg"/>
          <p:cNvPicPr>
            <a:picLocks noChangeAspect="1" noChangeArrowheads="1"/>
          </p:cNvPicPr>
          <p:nvPr/>
        </p:nvPicPr>
        <p:blipFill>
          <a:blip r:embed="rId4" cstate="print"/>
          <a:srcRect/>
          <a:stretch>
            <a:fillRect/>
          </a:stretch>
        </p:blipFill>
        <p:spPr bwMode="auto">
          <a:xfrm>
            <a:off x="6452528" y="5214950"/>
            <a:ext cx="2691472" cy="1643050"/>
          </a:xfrm>
          <a:prstGeom prst="rect">
            <a:avLst/>
          </a:prstGeom>
          <a:noFill/>
          <a:ln w="9525">
            <a:noFill/>
            <a:miter lim="800000"/>
            <a:headEnd/>
            <a:tailEnd/>
          </a:ln>
        </p:spPr>
      </p:pic>
      <p:sp>
        <p:nvSpPr>
          <p:cNvPr id="11" name="Прямоугольник 10"/>
          <p:cNvSpPr/>
          <p:nvPr/>
        </p:nvSpPr>
        <p:spPr>
          <a:xfrm>
            <a:off x="6755760" y="836712"/>
            <a:ext cx="2033894" cy="523220"/>
          </a:xfrm>
          <a:prstGeom prst="rect">
            <a:avLst/>
          </a:prstGeom>
        </p:spPr>
        <p:txBody>
          <a:bodyPr wrap="square">
            <a:spAutoFit/>
          </a:bodyPr>
          <a:lstStyle/>
          <a:p>
            <a:pPr marL="342900" indent="-342900" eaLnBrk="0" hangingPunct="0">
              <a:defRPr/>
            </a:pPr>
            <a:r>
              <a:rPr lang="ru-RU" sz="1400" dirty="0" smtClean="0">
                <a:latin typeface="Times New Roman" panose="02020603050405020304" pitchFamily="18" charset="0"/>
                <a:cs typeface="Times New Roman" panose="02020603050405020304" pitchFamily="18" charset="0"/>
              </a:rPr>
              <a:t>12 ноября 2018 г.</a:t>
            </a:r>
          </a:p>
          <a:p>
            <a:pPr marL="342900" indent="-342900" eaLnBrk="0" hangingPunct="0">
              <a:defRPr/>
            </a:pPr>
            <a:r>
              <a:rPr lang="ru-RU" sz="1400" dirty="0" smtClean="0">
                <a:latin typeface="Times New Roman" panose="02020603050405020304" pitchFamily="18" charset="0"/>
                <a:cs typeface="Times New Roman" panose="02020603050405020304" pitchFamily="18" charset="0"/>
              </a:rPr>
              <a:t>г. Мурманск</a:t>
            </a:r>
            <a:endParaRPr lang="ru-RU" sz="1400" dirty="0">
              <a:latin typeface="Times New Roman" panose="02020603050405020304" pitchFamily="18" charset="0"/>
              <a:cs typeface="Times New Roman" panose="02020603050405020304" pitchFamily="18" charset="0"/>
            </a:endParaRPr>
          </a:p>
        </p:txBody>
      </p:sp>
      <p:sp>
        <p:nvSpPr>
          <p:cNvPr id="12" name="Прямоугольник 11"/>
          <p:cNvSpPr/>
          <p:nvPr/>
        </p:nvSpPr>
        <p:spPr>
          <a:xfrm>
            <a:off x="214282" y="71414"/>
            <a:ext cx="8715436" cy="461665"/>
          </a:xfrm>
          <a:prstGeom prst="rect">
            <a:avLst/>
          </a:prstGeom>
        </p:spPr>
        <p:txBody>
          <a:bodyPr wrap="square">
            <a:spAutoFit/>
          </a:bodyPr>
          <a:lstStyle/>
          <a:p>
            <a:pPr algn="ctr" eaLnBrk="0" hangingPunct="0">
              <a:defRPr/>
            </a:pPr>
            <a:r>
              <a:rPr lang="ru-RU" sz="2400" b="1" dirty="0" smtClean="0">
                <a:latin typeface="Times New Roman" panose="02020603050405020304" pitchFamily="18" charset="0"/>
                <a:cs typeface="Times New Roman" panose="02020603050405020304" pitchFamily="18" charset="0"/>
              </a:rPr>
              <a:t>СевТЭК-2018</a:t>
            </a: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p:nvPr>
        </p:nvSpPr>
        <p:spPr/>
        <p:txBody>
          <a:bodyPr/>
          <a:lstStyle/>
          <a:p>
            <a:pPr marL="0" lvl="0" indent="0" algn="ctr">
              <a:buNone/>
            </a:pPr>
            <a:r>
              <a:rPr lang="ru-RU" sz="2800" b="1" dirty="0" smtClean="0">
                <a:latin typeface="Times New Roman" panose="02020603050405020304" pitchFamily="18" charset="0"/>
                <a:cs typeface="Times New Roman" panose="02020603050405020304" pitchFamily="18" charset="0"/>
              </a:rPr>
              <a:t>Потери, отсутствующие в ПП РФ 354</a:t>
            </a:r>
            <a:endParaRPr lang="ru-RU" sz="2800"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689680" y="908720"/>
            <a:ext cx="8025762" cy="5509200"/>
          </a:xfrm>
          <a:prstGeom prst="rect">
            <a:avLst/>
          </a:prstGeom>
        </p:spPr>
        <p:txBody>
          <a:bodyPr wrap="square">
            <a:spAutoFit/>
          </a:bodyPr>
          <a:lstStyle/>
          <a:p>
            <a:pPr algn="just"/>
            <a:r>
              <a:rPr lang="ru-RU" sz="1600" dirty="0">
                <a:latin typeface="Times New Roman" panose="02020603050405020304" pitchFamily="18" charset="0"/>
                <a:cs typeface="Times New Roman" panose="02020603050405020304" pitchFamily="18" charset="0"/>
              </a:rPr>
              <a:t>Дополнительно проверяется выставление </a:t>
            </a:r>
            <a:r>
              <a:rPr lang="ru-RU" sz="1600" dirty="0" err="1">
                <a:latin typeface="Times New Roman" panose="02020603050405020304" pitchFamily="18" charset="0"/>
                <a:cs typeface="Times New Roman" panose="02020603050405020304" pitchFamily="18" charset="0"/>
              </a:rPr>
              <a:t>теплоэнергетиком</a:t>
            </a:r>
            <a:r>
              <a:rPr lang="ru-RU" sz="1600" dirty="0">
                <a:latin typeface="Times New Roman" panose="02020603050405020304" pitchFamily="18" charset="0"/>
                <a:cs typeface="Times New Roman" panose="02020603050405020304" pitchFamily="18" charset="0"/>
              </a:rPr>
              <a:t> потерь, не учитываемых ОДПУ. </a:t>
            </a:r>
            <a:r>
              <a:rPr lang="ru-RU" sz="1600" dirty="0" smtClean="0">
                <a:latin typeface="Times New Roman" panose="02020603050405020304" pitchFamily="18" charset="0"/>
                <a:cs typeface="Times New Roman" panose="02020603050405020304" pitchFamily="18" charset="0"/>
              </a:rPr>
              <a:t>В </a:t>
            </a:r>
            <a:r>
              <a:rPr lang="ru-RU" sz="1600" dirty="0">
                <a:latin typeface="Times New Roman" panose="02020603050405020304" pitchFamily="18" charset="0"/>
                <a:cs typeface="Times New Roman" panose="02020603050405020304" pitchFamily="18" charset="0"/>
              </a:rPr>
              <a:t>настоящий момент существует разница между ПП РФ № 1034 «О коммерческом учете тепловой энергии, теплоносителя» и ПП РФ № 354 «О предоставлении коммунальных услуг собственникам и пользователям помещений в многоквартирных домах и жилых домов»</a:t>
            </a:r>
          </a:p>
          <a:p>
            <a:pPr algn="just"/>
            <a:r>
              <a:rPr lang="ru-RU" sz="1600" dirty="0">
                <a:latin typeface="Times New Roman" panose="02020603050405020304" pitchFamily="18" charset="0"/>
                <a:cs typeface="Times New Roman" panose="02020603050405020304" pitchFamily="18" charset="0"/>
              </a:rPr>
              <a:t>Например, в ПП РФ № 1034 в объемы предъявляемого потребления тепла включаются нормативные потери на трубопроводах (по длине и сечению) зачастую от стены дома до места установки ОДПУ (зачастую в </a:t>
            </a:r>
            <a:r>
              <a:rPr lang="ru-RU" sz="1600" dirty="0" err="1">
                <a:latin typeface="Times New Roman" panose="02020603050405020304" pitchFamily="18" charset="0"/>
                <a:cs typeface="Times New Roman" panose="02020603050405020304" pitchFamily="18" charset="0"/>
              </a:rPr>
              <a:t>теплопункте</a:t>
            </a:r>
            <a:r>
              <a:rPr lang="ru-RU" sz="1600" dirty="0">
                <a:latin typeface="Times New Roman" panose="02020603050405020304" pitchFamily="18" charset="0"/>
                <a:cs typeface="Times New Roman" panose="02020603050405020304" pitchFamily="18" charset="0"/>
              </a:rPr>
              <a:t>, расположенном далеко от ввода в дом).</a:t>
            </a:r>
          </a:p>
          <a:p>
            <a:pPr algn="just"/>
            <a:r>
              <a:rPr lang="ru-RU" sz="1600" b="1" dirty="0">
                <a:latin typeface="Times New Roman" panose="02020603050405020304" pitchFamily="18" charset="0"/>
                <a:cs typeface="Times New Roman" panose="02020603050405020304" pitchFamily="18" charset="0"/>
              </a:rPr>
              <a:t>Также в ПП РФ № 1034 присутствуют потери с утечкой, которые очень часто выставляются </a:t>
            </a:r>
            <a:r>
              <a:rPr lang="ru-RU" sz="1600" b="1" dirty="0" err="1">
                <a:latin typeface="Times New Roman" panose="02020603050405020304" pitchFamily="18" charset="0"/>
                <a:cs typeface="Times New Roman" panose="02020603050405020304" pitchFamily="18" charset="0"/>
              </a:rPr>
              <a:t>теплоэнергетиком</a:t>
            </a:r>
            <a:r>
              <a:rPr lang="ru-RU" sz="1600" b="1" dirty="0">
                <a:latin typeface="Times New Roman" panose="02020603050405020304" pitchFamily="18" charset="0"/>
                <a:cs typeface="Times New Roman" panose="02020603050405020304" pitchFamily="18" charset="0"/>
              </a:rPr>
              <a:t>, несмотря на необходимость подписания двухсторонних актов, которых, как правило нет:</a:t>
            </a:r>
            <a:endParaRPr lang="ru-RU" sz="1600" dirty="0">
              <a:latin typeface="Times New Roman" panose="02020603050405020304" pitchFamily="18" charset="0"/>
              <a:cs typeface="Times New Roman" panose="02020603050405020304" pitchFamily="18" charset="0"/>
            </a:endParaRPr>
          </a:p>
          <a:p>
            <a:pPr algn="just"/>
            <a:r>
              <a:rPr lang="ru-RU" sz="1600" dirty="0">
                <a:latin typeface="Times New Roman" panose="02020603050405020304" pitchFamily="18" charset="0"/>
                <a:cs typeface="Times New Roman" panose="02020603050405020304" pitchFamily="18" charset="0"/>
              </a:rPr>
              <a:t>«</a:t>
            </a:r>
            <a:r>
              <a:rPr lang="ru-RU" sz="1600" i="1" dirty="0">
                <a:latin typeface="Times New Roman" panose="02020603050405020304" pitchFamily="18" charset="0"/>
                <a:cs typeface="Times New Roman" panose="02020603050405020304" pitchFamily="18" charset="0"/>
              </a:rPr>
              <a:t>125. Количество теплоносителя (тепловой энергии), потерянного в связи с утечкой, рассчитывается в следующих случаях:</a:t>
            </a:r>
            <a:endParaRPr lang="ru-RU" sz="1600" dirty="0">
              <a:latin typeface="Times New Roman" panose="02020603050405020304" pitchFamily="18" charset="0"/>
              <a:cs typeface="Times New Roman" panose="02020603050405020304" pitchFamily="18" charset="0"/>
            </a:endParaRPr>
          </a:p>
          <a:p>
            <a:pPr algn="just"/>
            <a:r>
              <a:rPr lang="ru-RU" sz="1600" i="1" dirty="0">
                <a:latin typeface="Times New Roman" panose="02020603050405020304" pitchFamily="18" charset="0"/>
                <a:cs typeface="Times New Roman" panose="02020603050405020304" pitchFamily="18" charset="0"/>
              </a:rPr>
              <a:t>а) утечка, включая утечку на сетях потребителя до узла учета, выявлена и оформлена совместными документами (двусторонними актами);</a:t>
            </a:r>
            <a:endParaRPr lang="ru-RU" sz="1600" dirty="0">
              <a:latin typeface="Times New Roman" panose="02020603050405020304" pitchFamily="18" charset="0"/>
              <a:cs typeface="Times New Roman" panose="02020603050405020304" pitchFamily="18" charset="0"/>
            </a:endParaRPr>
          </a:p>
          <a:p>
            <a:pPr algn="just"/>
            <a:r>
              <a:rPr lang="ru-RU" sz="1600" i="1" dirty="0">
                <a:latin typeface="Times New Roman" panose="02020603050405020304" pitchFamily="18" charset="0"/>
                <a:cs typeface="Times New Roman" panose="02020603050405020304" pitchFamily="18" charset="0"/>
              </a:rPr>
              <a:t>б) величина утечки, зафиксированная </a:t>
            </a:r>
            <a:r>
              <a:rPr lang="ru-RU" sz="1600" i="1" dirty="0" err="1">
                <a:latin typeface="Times New Roman" panose="02020603050405020304" pitchFamily="18" charset="0"/>
                <a:cs typeface="Times New Roman" panose="02020603050405020304" pitchFamily="18" charset="0"/>
              </a:rPr>
              <a:t>водосчетчиком</a:t>
            </a:r>
            <a:r>
              <a:rPr lang="ru-RU" sz="1600" i="1" dirty="0">
                <a:latin typeface="Times New Roman" panose="02020603050405020304" pitchFamily="18" charset="0"/>
                <a:cs typeface="Times New Roman" panose="02020603050405020304" pitchFamily="18" charset="0"/>
              </a:rPr>
              <a:t> при подпитке независимых систем, превышает нормативную.</a:t>
            </a:r>
            <a:endParaRPr lang="ru-RU" sz="1600" dirty="0">
              <a:latin typeface="Times New Roman" panose="02020603050405020304" pitchFamily="18" charset="0"/>
              <a:cs typeface="Times New Roman" panose="02020603050405020304" pitchFamily="18" charset="0"/>
            </a:endParaRPr>
          </a:p>
          <a:p>
            <a:pPr algn="just"/>
            <a:r>
              <a:rPr lang="ru-RU" sz="1600" i="1" dirty="0">
                <a:latin typeface="Times New Roman" panose="02020603050405020304" pitchFamily="18" charset="0"/>
                <a:cs typeface="Times New Roman" panose="02020603050405020304" pitchFamily="18" charset="0"/>
              </a:rPr>
              <a:t>126. В случаях, указанных в </a:t>
            </a:r>
            <a:r>
              <a:rPr lang="ru-RU" sz="1600" i="1" dirty="0">
                <a:latin typeface="Times New Roman" panose="02020603050405020304" pitchFamily="18" charset="0"/>
                <a:cs typeface="Times New Roman" panose="02020603050405020304" pitchFamily="18" charset="0"/>
                <a:hlinkClick r:id="rId2" action="ppaction://hlinkfile"/>
              </a:rPr>
              <a:t>пункте 125</a:t>
            </a:r>
            <a:r>
              <a:rPr lang="ru-RU" sz="1600" i="1" dirty="0">
                <a:latin typeface="Times New Roman" panose="02020603050405020304" pitchFamily="18" charset="0"/>
                <a:cs typeface="Times New Roman" panose="02020603050405020304" pitchFamily="18" charset="0"/>
              </a:rPr>
              <a:t> настоящих Правил, величина утечки определяется как разность абсолютных значений измеренных величин без учета погрешностей.</a:t>
            </a:r>
            <a:endParaRPr lang="ru-RU" sz="1600" dirty="0">
              <a:latin typeface="Times New Roman" panose="02020603050405020304" pitchFamily="18" charset="0"/>
              <a:cs typeface="Times New Roman" panose="02020603050405020304" pitchFamily="18" charset="0"/>
            </a:endParaRPr>
          </a:p>
          <a:p>
            <a:pPr algn="just"/>
            <a:r>
              <a:rPr lang="ru-RU" sz="1600" i="1" dirty="0">
                <a:latin typeface="Times New Roman" panose="02020603050405020304" pitchFamily="18" charset="0"/>
                <a:cs typeface="Times New Roman" panose="02020603050405020304" pitchFamily="18" charset="0"/>
              </a:rPr>
              <a:t>В остальных случаях учитывается величина утечки теплоносителя, определенная в договоре теплоснабжения</a:t>
            </a:r>
            <a:r>
              <a:rPr lang="ru-RU" sz="16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406754182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p:nvPr>
        </p:nvSpPr>
        <p:spPr/>
        <p:txBody>
          <a:bodyPr/>
          <a:lstStyle/>
          <a:p>
            <a:pPr marL="0" lvl="0" indent="0" algn="ctr">
              <a:buNone/>
            </a:pPr>
            <a:endParaRPr lang="ru-RU" sz="2800" b="1" dirty="0" smtClean="0">
              <a:latin typeface="Times New Roman" panose="02020603050405020304" pitchFamily="18" charset="0"/>
              <a:cs typeface="Times New Roman" panose="02020603050405020304" pitchFamily="18" charset="0"/>
            </a:endParaRPr>
          </a:p>
          <a:p>
            <a:pPr marL="0" lvl="0" indent="0" algn="ctr">
              <a:buNone/>
            </a:pPr>
            <a:r>
              <a:rPr lang="ru-RU" sz="2800" b="1" dirty="0" smtClean="0">
                <a:latin typeface="Times New Roman" panose="02020603050405020304" pitchFamily="18" charset="0"/>
                <a:cs typeface="Times New Roman" panose="02020603050405020304" pitchFamily="18" charset="0"/>
              </a:rPr>
              <a:t>Сравнение </a:t>
            </a:r>
            <a:r>
              <a:rPr lang="ru-RU" sz="2800" b="1" dirty="0">
                <a:latin typeface="Times New Roman" panose="02020603050405020304" pitchFamily="18" charset="0"/>
                <a:cs typeface="Times New Roman" panose="02020603050405020304" pitchFamily="18" charset="0"/>
              </a:rPr>
              <a:t>итогов расчетов ГЖИ МО и проверяемого исполнителя коммунальной услуги. Выдача </a:t>
            </a:r>
            <a:r>
              <a:rPr lang="ru-RU" sz="2800" b="1" dirty="0" smtClean="0">
                <a:latin typeface="Times New Roman" panose="02020603050405020304" pitchFamily="18" charset="0"/>
                <a:cs typeface="Times New Roman" panose="02020603050405020304" pitchFamily="18" charset="0"/>
              </a:rPr>
              <a:t>предписания.</a:t>
            </a:r>
            <a:endParaRPr lang="ru-RU" sz="2800"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658618" y="2996952"/>
            <a:ext cx="8025762" cy="1815882"/>
          </a:xfrm>
          <a:prstGeom prst="rect">
            <a:avLst/>
          </a:prstGeom>
        </p:spPr>
        <p:txBody>
          <a:bodyPr wrap="square">
            <a:spAutoFit/>
          </a:bodyPr>
          <a:lstStyle/>
          <a:p>
            <a:pPr algn="just"/>
            <a:r>
              <a:rPr lang="ru-RU" sz="1600" dirty="0">
                <a:latin typeface="Times New Roman" panose="02020603050405020304" pitchFamily="18" charset="0"/>
                <a:cs typeface="Times New Roman" panose="02020603050405020304" pitchFamily="18" charset="0"/>
              </a:rPr>
              <a:t>Если в ходе проверки выявлены нарушения действующего жилищного законодательства, то по результатам проверки выдается предписание об их устранении, которые находятся на контроле до полного исполнения.  </a:t>
            </a:r>
            <a:r>
              <a:rPr lang="ru-RU" sz="1600" b="1" dirty="0">
                <a:latin typeface="Times New Roman" panose="02020603050405020304" pitchFamily="18" charset="0"/>
                <a:cs typeface="Times New Roman" panose="02020603050405020304" pitchFamily="18" charset="0"/>
              </a:rPr>
              <a:t>Следует отметить, что результатом проводимых Инспекцией проверок не всегда является перерасчёт размера платы в сторону уменьшения.</a:t>
            </a:r>
            <a:r>
              <a:rPr lang="ru-RU" sz="1600" dirty="0">
                <a:latin typeface="Times New Roman" panose="02020603050405020304" pitchFamily="18" charset="0"/>
                <a:cs typeface="Times New Roman" panose="02020603050405020304" pitchFamily="18" charset="0"/>
              </a:rPr>
              <a:t> В некоторых случаях исполнитель коммунальных услуг допускает нарушения, которые приводят к занижению размера платы, что выявляется в ходе проведения проверок</a:t>
            </a:r>
            <a:r>
              <a:rPr lang="ru-RU" sz="1600" dirty="0"/>
              <a:t>. </a:t>
            </a:r>
          </a:p>
        </p:txBody>
      </p:sp>
    </p:spTree>
    <p:extLst>
      <p:ext uri="{BB962C8B-B14F-4D97-AF65-F5344CB8AC3E}">
        <p14:creationId xmlns:p14="http://schemas.microsoft.com/office/powerpoint/2010/main" val="191592714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p:nvPr>
        </p:nvSpPr>
        <p:spPr/>
        <p:txBody>
          <a:bodyPr/>
          <a:lstStyle/>
          <a:p>
            <a:pPr marL="0" lvl="0" indent="0" algn="ctr">
              <a:buNone/>
            </a:pPr>
            <a:r>
              <a:rPr lang="ru-RU" sz="2800" b="1" dirty="0" smtClean="0">
                <a:latin typeface="Times New Roman" panose="02020603050405020304" pitchFamily="18" charset="0"/>
                <a:cs typeface="Times New Roman" panose="02020603050405020304" pitchFamily="18" charset="0"/>
              </a:rPr>
              <a:t>Использование </a:t>
            </a:r>
            <a:r>
              <a:rPr lang="ru-RU" sz="2800" b="1" dirty="0">
                <a:latin typeface="Times New Roman" panose="02020603050405020304" pitchFamily="18" charset="0"/>
                <a:cs typeface="Times New Roman" panose="02020603050405020304" pitchFamily="18" charset="0"/>
              </a:rPr>
              <a:t>итогов перерасчетов за теплоснабжение для выдачи рекомендаций по настройке многоквартирных домов, а также системы теплоснабжения – в рамках подготовки к новому ОЗП.</a:t>
            </a:r>
            <a:endParaRPr lang="ru-RU" sz="2800"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658618" y="2564904"/>
            <a:ext cx="8025762" cy="3539430"/>
          </a:xfrm>
          <a:prstGeom prst="rect">
            <a:avLst/>
          </a:prstGeom>
        </p:spPr>
        <p:txBody>
          <a:bodyPr wrap="square">
            <a:spAutoFit/>
          </a:bodyPr>
          <a:lstStyle/>
          <a:p>
            <a:pPr algn="just"/>
            <a:r>
              <a:rPr lang="ru-RU" sz="1600" dirty="0">
                <a:latin typeface="Times New Roman" panose="02020603050405020304" pitchFamily="18" charset="0"/>
                <a:cs typeface="Times New Roman" panose="02020603050405020304" pitchFamily="18" charset="0"/>
              </a:rPr>
              <a:t>В 2018 году по итогам проведенных ГЖИ МО проверок был проведен целый ряд мероприятий. Данные мероприятия отличались в зависимости от размеров муниципалитета, системы теплоснабжения, видов МКД</a:t>
            </a:r>
            <a:r>
              <a:rPr lang="ru-RU" sz="1600" dirty="0" smtClean="0">
                <a:latin typeface="Times New Roman" panose="02020603050405020304" pitchFamily="18" charset="0"/>
                <a:cs typeface="Times New Roman" panose="02020603050405020304" pitchFamily="18" charset="0"/>
              </a:rPr>
              <a:t>.</a:t>
            </a:r>
          </a:p>
          <a:p>
            <a:pPr algn="just"/>
            <a:endParaRPr lang="ru-RU" sz="1600" dirty="0">
              <a:latin typeface="Times New Roman" panose="02020603050405020304" pitchFamily="18" charset="0"/>
              <a:cs typeface="Times New Roman" panose="02020603050405020304" pitchFamily="18" charset="0"/>
            </a:endParaRPr>
          </a:p>
          <a:p>
            <a:pPr algn="just"/>
            <a:r>
              <a:rPr lang="ru-RU" sz="1600" b="1" dirty="0">
                <a:latin typeface="Times New Roman" panose="02020603050405020304" pitchFamily="18" charset="0"/>
                <a:cs typeface="Times New Roman" panose="02020603050405020304" pitchFamily="18" charset="0"/>
              </a:rPr>
              <a:t>Поселок Зеленоборский (работа ГЖИ МО и теплоэнергетика ОА «МЭС»):</a:t>
            </a:r>
            <a:endParaRPr lang="ru-RU" sz="1600" dirty="0">
              <a:latin typeface="Times New Roman" panose="02020603050405020304" pitchFamily="18" charset="0"/>
              <a:cs typeface="Times New Roman" panose="02020603050405020304" pitchFamily="18" charset="0"/>
            </a:endParaRPr>
          </a:p>
          <a:p>
            <a:pPr algn="just"/>
            <a:r>
              <a:rPr lang="ru-RU" sz="1600" dirty="0">
                <a:latin typeface="Times New Roman" panose="02020603050405020304" pitchFamily="18" charset="0"/>
                <a:cs typeface="Times New Roman" panose="02020603050405020304" pitchFamily="18" charset="0"/>
              </a:rPr>
              <a:t>- исправлены ошибки в площадях, которые были использованы при расчетах, что  позволило снизить до 30% по некоторым домам сумму перерасчета (выявление неучтенных нежилых помещений);</a:t>
            </a:r>
          </a:p>
          <a:p>
            <a:pPr algn="just"/>
            <a:r>
              <a:rPr lang="ru-RU" sz="1600" dirty="0">
                <a:latin typeface="Times New Roman" panose="02020603050405020304" pitchFamily="18" charset="0"/>
                <a:cs typeface="Times New Roman" panose="02020603050405020304" pitchFamily="18" charset="0"/>
              </a:rPr>
              <a:t>- при обследовании при помощи пирометров выявлено падение изолирующих свойств теплоизоляции трубопроводов – выдано предписание восстановить изолирующий слой;</a:t>
            </a:r>
          </a:p>
          <a:p>
            <a:pPr algn="just"/>
            <a:r>
              <a:rPr lang="ru-RU" sz="1600" dirty="0">
                <a:latin typeface="Times New Roman" panose="02020603050405020304" pitchFamily="18" charset="0"/>
                <a:cs typeface="Times New Roman" panose="02020603050405020304" pitchFamily="18" charset="0"/>
              </a:rPr>
              <a:t>- проведен мониторинг температуры в жилых помещениях путем поквартирного обхода, при этом была выявлена повышенная температура в квартирах МКД (от 23 до 26 градусов); данная работа повлекла за собой перенастройку МКД, что за первые пять месяцев 2018 года дало снижение теплопотребления минимум на 10%.</a:t>
            </a:r>
          </a:p>
        </p:txBody>
      </p:sp>
    </p:spTree>
    <p:extLst>
      <p:ext uri="{BB962C8B-B14F-4D97-AF65-F5344CB8AC3E}">
        <p14:creationId xmlns:p14="http://schemas.microsoft.com/office/powerpoint/2010/main" val="65061745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p:nvPr>
        </p:nvSpPr>
        <p:spPr/>
        <p:txBody>
          <a:bodyPr/>
          <a:lstStyle/>
          <a:p>
            <a:pPr marL="0" indent="0" algn="ctr">
              <a:buNone/>
            </a:pPr>
            <a:r>
              <a:rPr lang="ru-RU" sz="2800" b="1" dirty="0" smtClean="0">
                <a:latin typeface="Times New Roman" panose="02020603050405020304" pitchFamily="18" charset="0"/>
                <a:cs typeface="Times New Roman" panose="02020603050405020304" pitchFamily="18" charset="0"/>
              </a:rPr>
              <a:t>Анализ </a:t>
            </a:r>
            <a:r>
              <a:rPr lang="ru-RU" sz="2800" b="1" dirty="0">
                <a:latin typeface="Times New Roman" panose="02020603050405020304" pitchFamily="18" charset="0"/>
                <a:cs typeface="Times New Roman" panose="02020603050405020304" pitchFamily="18" charset="0"/>
              </a:rPr>
              <a:t>теплопотребления </a:t>
            </a:r>
            <a:r>
              <a:rPr lang="ru-RU" sz="2800" b="1" dirty="0" smtClean="0">
                <a:latin typeface="Times New Roman" panose="02020603050405020304" pitchFamily="18" charset="0"/>
                <a:cs typeface="Times New Roman" panose="02020603050405020304" pitchFamily="18" charset="0"/>
              </a:rPr>
              <a:t>МКД </a:t>
            </a:r>
            <a:r>
              <a:rPr lang="ru-RU" sz="2800" b="1" dirty="0">
                <a:latin typeface="Times New Roman" panose="02020603050405020304" pitchFamily="18" charset="0"/>
                <a:cs typeface="Times New Roman" panose="02020603050405020304" pitchFamily="18" charset="0"/>
              </a:rPr>
              <a:t>п. </a:t>
            </a:r>
            <a:r>
              <a:rPr lang="ru-RU" sz="2800" b="1" dirty="0" smtClean="0">
                <a:latin typeface="Times New Roman" panose="02020603050405020304" pitchFamily="18" charset="0"/>
                <a:cs typeface="Times New Roman" panose="02020603050405020304" pitchFamily="18" charset="0"/>
              </a:rPr>
              <a:t>Зеленоборский (предоставлено АО «МЭС»)</a:t>
            </a:r>
            <a:endParaRPr lang="ru-RU" sz="2800"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660051" y="1268760"/>
            <a:ext cx="8025762" cy="5047536"/>
          </a:xfrm>
          <a:prstGeom prst="rect">
            <a:avLst/>
          </a:prstGeom>
        </p:spPr>
        <p:txBody>
          <a:bodyPr wrap="square">
            <a:spAutoFit/>
          </a:bodyPr>
          <a:lstStyle/>
          <a:p>
            <a:pPr algn="just"/>
            <a:r>
              <a:rPr lang="ru-RU" sz="1400" dirty="0" err="1">
                <a:latin typeface="Times New Roman" panose="02020603050405020304" pitchFamily="18" charset="0"/>
                <a:cs typeface="Times New Roman" panose="02020603050405020304" pitchFamily="18" charset="0"/>
              </a:rPr>
              <a:t>Тепловизионная</a:t>
            </a:r>
            <a:r>
              <a:rPr lang="ru-RU" sz="1400" dirty="0">
                <a:latin typeface="Times New Roman" panose="02020603050405020304" pitchFamily="18" charset="0"/>
                <a:cs typeface="Times New Roman" panose="02020603050405020304" pitchFamily="18" charset="0"/>
              </a:rPr>
              <a:t> съемка ограждающих конструкций не производилась в связи с низкими температурами наружного воздуха и возможными искажениями результатов инфракрасного обследования.</a:t>
            </a:r>
          </a:p>
          <a:p>
            <a:pPr lvl="0" algn="just"/>
            <a:r>
              <a:rPr lang="ru-RU" sz="1400" b="1" dirty="0" smtClean="0">
                <a:latin typeface="Times New Roman" panose="02020603050405020304" pitchFamily="18" charset="0"/>
                <a:cs typeface="Times New Roman" panose="02020603050405020304" pitchFamily="18" charset="0"/>
              </a:rPr>
              <a:t>Ул</a:t>
            </a:r>
            <a:r>
              <a:rPr lang="ru-RU" sz="1400" b="1" dirty="0">
                <a:latin typeface="Times New Roman" panose="02020603050405020304" pitchFamily="18" charset="0"/>
                <a:cs typeface="Times New Roman" panose="02020603050405020304" pitchFamily="18" charset="0"/>
              </a:rPr>
              <a:t>. Магистральная д.27</a:t>
            </a:r>
          </a:p>
          <a:p>
            <a:pPr algn="just"/>
            <a:r>
              <a:rPr lang="ru-RU" sz="1400" dirty="0" smtClean="0">
                <a:latin typeface="Times New Roman" panose="02020603050405020304" pitchFamily="18" charset="0"/>
                <a:cs typeface="Times New Roman" panose="02020603050405020304" pitchFamily="18" charset="0"/>
              </a:rPr>
              <a:t>28.12.2017 </a:t>
            </a:r>
            <a:r>
              <a:rPr lang="ru-RU" sz="1400" dirty="0">
                <a:latin typeface="Times New Roman" panose="02020603050405020304" pitchFamily="18" charset="0"/>
                <a:cs typeface="Times New Roman" panose="02020603050405020304" pitchFamily="18" charset="0"/>
              </a:rPr>
              <a:t>года произведены замеры температура воздуха в жилых помещениях и обследование систем теплопотребления многоквартирного дома</a:t>
            </a:r>
            <a:r>
              <a:rPr lang="ru-RU" sz="1400" dirty="0" smtClean="0">
                <a:latin typeface="Times New Roman" panose="02020603050405020304" pitchFamily="18" charset="0"/>
                <a:cs typeface="Times New Roman" panose="02020603050405020304" pitchFamily="18" charset="0"/>
              </a:rPr>
              <a:t>. </a:t>
            </a:r>
            <a:r>
              <a:rPr lang="ru-RU" sz="1400" dirty="0">
                <a:latin typeface="Times New Roman" panose="02020603050405020304" pitchFamily="18" charset="0"/>
                <a:cs typeface="Times New Roman" panose="02020603050405020304" pitchFamily="18" charset="0"/>
              </a:rPr>
              <a:t>Температура наружного воздуха – -18 </a:t>
            </a:r>
            <a:r>
              <a:rPr lang="ru-RU" sz="1400" dirty="0" err="1">
                <a:latin typeface="Times New Roman" panose="02020603050405020304" pitchFamily="18" charset="0"/>
                <a:cs typeface="Times New Roman" panose="02020603050405020304" pitchFamily="18" charset="0"/>
              </a:rPr>
              <a:t>гр.С</a:t>
            </a:r>
            <a:r>
              <a:rPr lang="ru-RU" sz="1400" dirty="0" smtClean="0">
                <a:latin typeface="Times New Roman" panose="02020603050405020304" pitchFamily="18" charset="0"/>
                <a:cs typeface="Times New Roman" panose="02020603050405020304" pitchFamily="18" charset="0"/>
              </a:rPr>
              <a:t>.</a:t>
            </a:r>
            <a:endParaRPr lang="ru-RU" sz="1400" dirty="0">
              <a:latin typeface="Times New Roman" panose="02020603050405020304" pitchFamily="18" charset="0"/>
              <a:cs typeface="Times New Roman" panose="02020603050405020304" pitchFamily="18" charset="0"/>
            </a:endParaRPr>
          </a:p>
          <a:p>
            <a:pPr algn="just"/>
            <a:r>
              <a:rPr lang="ru-RU" sz="1400" dirty="0" smtClean="0">
                <a:latin typeface="Times New Roman" panose="02020603050405020304" pitchFamily="18" charset="0"/>
                <a:cs typeface="Times New Roman" panose="02020603050405020304" pitchFamily="18" charset="0"/>
              </a:rPr>
              <a:t>1 </a:t>
            </a:r>
            <a:r>
              <a:rPr lang="ru-RU" sz="1400" dirty="0">
                <a:latin typeface="Times New Roman" panose="02020603050405020304" pitchFamily="18" charset="0"/>
                <a:cs typeface="Times New Roman" panose="02020603050405020304" pitchFamily="18" charset="0"/>
              </a:rPr>
              <a:t>ввод (</a:t>
            </a:r>
            <a:r>
              <a:rPr lang="ru-RU" sz="1400" dirty="0" err="1">
                <a:latin typeface="Times New Roman" panose="02020603050405020304" pitchFamily="18" charset="0"/>
                <a:cs typeface="Times New Roman" panose="02020603050405020304" pitchFamily="18" charset="0"/>
              </a:rPr>
              <a:t>кв</a:t>
            </a:r>
            <a:r>
              <a:rPr lang="ru-RU" sz="1400" dirty="0">
                <a:latin typeface="Times New Roman" panose="02020603050405020304" pitchFamily="18" charset="0"/>
                <a:cs typeface="Times New Roman" panose="02020603050405020304" pitchFamily="18" charset="0"/>
              </a:rPr>
              <a:t> с 1 по 40) – оборудован ОДПУ, на момент обследования расходомеры демонтированы на поверку. Установлены дроссельные устройства – шайбы системы отопления и горячего водоснабжения.</a:t>
            </a:r>
          </a:p>
          <a:p>
            <a:pPr algn="just"/>
            <a:r>
              <a:rPr lang="ru-RU" sz="1400" dirty="0">
                <a:latin typeface="Times New Roman" panose="02020603050405020304" pitchFamily="18" charset="0"/>
                <a:cs typeface="Times New Roman" panose="02020603050405020304" pitchFamily="18" charset="0"/>
              </a:rPr>
              <a:t>При обследовании подвальных помещений выявлены участки не заизолированных трубопроводов теплового узла, стояков внутридомовой системы отопления, розлива </a:t>
            </a:r>
            <a:r>
              <a:rPr lang="ru-RU" sz="1400" dirty="0" smtClean="0">
                <a:latin typeface="Times New Roman" panose="02020603050405020304" pitchFamily="18" charset="0"/>
                <a:cs typeface="Times New Roman" panose="02020603050405020304" pitchFamily="18" charset="0"/>
              </a:rPr>
              <a:t>ГВС. </a:t>
            </a:r>
            <a:r>
              <a:rPr lang="ru-RU" sz="1400" dirty="0">
                <a:latin typeface="Times New Roman" panose="02020603050405020304" pitchFamily="18" charset="0"/>
                <a:cs typeface="Times New Roman" panose="02020603050405020304" pitchFamily="18" charset="0"/>
              </a:rPr>
              <a:t>Розлив системы отопления заизолирован асбестовой тканью, температура на поверхности изоляции 39-43 </a:t>
            </a:r>
            <a:r>
              <a:rPr lang="ru-RU" sz="1400" dirty="0" err="1" smtClean="0">
                <a:latin typeface="Times New Roman" panose="02020603050405020304" pitchFamily="18" charset="0"/>
                <a:cs typeface="Times New Roman" panose="02020603050405020304" pitchFamily="18" charset="0"/>
              </a:rPr>
              <a:t>гр.С</a:t>
            </a:r>
            <a:r>
              <a:rPr lang="ru-RU" sz="1400" dirty="0" smtClean="0">
                <a:latin typeface="Times New Roman" panose="02020603050405020304" pitchFamily="18" charset="0"/>
                <a:cs typeface="Times New Roman" panose="02020603050405020304" pitchFamily="18" charset="0"/>
              </a:rPr>
              <a:t>.</a:t>
            </a:r>
            <a:endParaRPr lang="ru-RU" sz="1400" dirty="0">
              <a:latin typeface="Times New Roman" panose="02020603050405020304" pitchFamily="18" charset="0"/>
              <a:cs typeface="Times New Roman" panose="02020603050405020304" pitchFamily="18" charset="0"/>
            </a:endParaRPr>
          </a:p>
          <a:p>
            <a:pPr algn="just"/>
            <a:r>
              <a:rPr lang="ru-RU" sz="1400" dirty="0">
                <a:latin typeface="Times New Roman" panose="02020603050405020304" pitchFamily="18" charset="0"/>
                <a:cs typeface="Times New Roman" panose="02020603050405020304" pitchFamily="18" charset="0"/>
              </a:rPr>
              <a:t>Выявлены 2 чугунных радиатора отопления, функциональное назначение которых </a:t>
            </a:r>
            <a:r>
              <a:rPr lang="ru-RU" sz="1400" dirty="0" smtClean="0">
                <a:latin typeface="Times New Roman" panose="02020603050405020304" pitchFamily="18" charset="0"/>
                <a:cs typeface="Times New Roman" panose="02020603050405020304" pitchFamily="18" charset="0"/>
              </a:rPr>
              <a:t>не определено</a:t>
            </a:r>
            <a:r>
              <a:rPr lang="ru-RU" sz="1400" dirty="0">
                <a:latin typeface="Times New Roman" panose="02020603050405020304" pitchFamily="18" charset="0"/>
                <a:cs typeface="Times New Roman" panose="02020603050405020304" pitchFamily="18" charset="0"/>
              </a:rPr>
              <a:t>.</a:t>
            </a:r>
          </a:p>
          <a:p>
            <a:pPr algn="just"/>
            <a:r>
              <a:rPr lang="ru-RU" sz="1400" dirty="0" smtClean="0">
                <a:latin typeface="Times New Roman" panose="02020603050405020304" pitchFamily="18" charset="0"/>
                <a:cs typeface="Times New Roman" panose="02020603050405020304" pitchFamily="18" charset="0"/>
              </a:rPr>
              <a:t>Произведены </a:t>
            </a:r>
            <a:r>
              <a:rPr lang="ru-RU" sz="1400" dirty="0">
                <a:latin typeface="Times New Roman" panose="02020603050405020304" pitchFamily="18" charset="0"/>
                <a:cs typeface="Times New Roman" panose="02020603050405020304" pitchFamily="18" charset="0"/>
              </a:rPr>
              <a:t>замеры температуры воздуха в 9 квартирах. Средняя температура воздуха составила 23,09 </a:t>
            </a:r>
            <a:r>
              <a:rPr lang="ru-RU" sz="1400" dirty="0" err="1">
                <a:latin typeface="Times New Roman" panose="02020603050405020304" pitchFamily="18" charset="0"/>
                <a:cs typeface="Times New Roman" panose="02020603050405020304" pitchFamily="18" charset="0"/>
              </a:rPr>
              <a:t>гр.С</a:t>
            </a:r>
            <a:r>
              <a:rPr lang="ru-RU" sz="1400" dirty="0">
                <a:latin typeface="Times New Roman" panose="02020603050405020304" pitchFamily="18" charset="0"/>
                <a:cs typeface="Times New Roman" panose="02020603050405020304" pitchFamily="18" charset="0"/>
              </a:rPr>
              <a:t>. Минимальная 21,9 </a:t>
            </a:r>
            <a:r>
              <a:rPr lang="ru-RU" sz="1400" dirty="0" err="1">
                <a:latin typeface="Times New Roman" panose="02020603050405020304" pitchFamily="18" charset="0"/>
                <a:cs typeface="Times New Roman" panose="02020603050405020304" pitchFamily="18" charset="0"/>
              </a:rPr>
              <a:t>гр.С</a:t>
            </a:r>
            <a:r>
              <a:rPr lang="ru-RU" sz="1400" dirty="0">
                <a:latin typeface="Times New Roman" panose="02020603050405020304" pitchFamily="18" charset="0"/>
                <a:cs typeface="Times New Roman" panose="02020603050405020304" pitchFamily="18" charset="0"/>
              </a:rPr>
              <a:t>., максимальная 25,2 </a:t>
            </a:r>
            <a:r>
              <a:rPr lang="ru-RU" sz="1400" dirty="0" err="1">
                <a:latin typeface="Times New Roman" panose="02020603050405020304" pitchFamily="18" charset="0"/>
                <a:cs typeface="Times New Roman" panose="02020603050405020304" pitchFamily="18" charset="0"/>
              </a:rPr>
              <a:t>гр.С</a:t>
            </a:r>
            <a:r>
              <a:rPr lang="ru-RU" sz="1400" dirty="0">
                <a:latin typeface="Times New Roman" panose="02020603050405020304" pitchFamily="18" charset="0"/>
                <a:cs typeface="Times New Roman" panose="02020603050405020304" pitchFamily="18" charset="0"/>
              </a:rPr>
              <a:t>. </a:t>
            </a:r>
          </a:p>
          <a:p>
            <a:pPr algn="just"/>
            <a:r>
              <a:rPr lang="ru-RU" sz="1400" dirty="0" smtClean="0">
                <a:latin typeface="Times New Roman" panose="02020603050405020304" pitchFamily="18" charset="0"/>
                <a:cs typeface="Times New Roman" panose="02020603050405020304" pitchFamily="18" charset="0"/>
              </a:rPr>
              <a:t>2 </a:t>
            </a:r>
            <a:r>
              <a:rPr lang="ru-RU" sz="1400" dirty="0">
                <a:latin typeface="Times New Roman" panose="02020603050405020304" pitchFamily="18" charset="0"/>
                <a:cs typeface="Times New Roman" panose="02020603050405020304" pitchFamily="18" charset="0"/>
              </a:rPr>
              <a:t>ввод (</a:t>
            </a:r>
            <a:r>
              <a:rPr lang="ru-RU" sz="1400" dirty="0" err="1">
                <a:latin typeface="Times New Roman" panose="02020603050405020304" pitchFamily="18" charset="0"/>
                <a:cs typeface="Times New Roman" panose="02020603050405020304" pitchFamily="18" charset="0"/>
              </a:rPr>
              <a:t>кв</a:t>
            </a:r>
            <a:r>
              <a:rPr lang="ru-RU" sz="1400" dirty="0">
                <a:latin typeface="Times New Roman" panose="02020603050405020304" pitchFamily="18" charset="0"/>
                <a:cs typeface="Times New Roman" panose="02020603050405020304" pitchFamily="18" charset="0"/>
              </a:rPr>
              <a:t> с 41 по 100) оборудован ОДПУ, на момент обследования расходомеры демонтированы на поверку. Установлены балансировочные клапаны на системы отопления и </a:t>
            </a:r>
            <a:r>
              <a:rPr lang="ru-RU" sz="1400" dirty="0" smtClean="0">
                <a:latin typeface="Times New Roman" panose="02020603050405020304" pitchFamily="18" charset="0"/>
                <a:cs typeface="Times New Roman" panose="02020603050405020304" pitchFamily="18" charset="0"/>
              </a:rPr>
              <a:t>ГВС.</a:t>
            </a:r>
            <a:endParaRPr lang="ru-RU" sz="1400" dirty="0">
              <a:latin typeface="Times New Roman" panose="02020603050405020304" pitchFamily="18" charset="0"/>
              <a:cs typeface="Times New Roman" panose="02020603050405020304" pitchFamily="18" charset="0"/>
            </a:endParaRPr>
          </a:p>
          <a:p>
            <a:pPr algn="just"/>
            <a:r>
              <a:rPr lang="ru-RU" sz="1400" dirty="0">
                <a:latin typeface="Times New Roman" panose="02020603050405020304" pitchFamily="18" charset="0"/>
                <a:cs typeface="Times New Roman" panose="02020603050405020304" pitchFamily="18" charset="0"/>
              </a:rPr>
              <a:t>При обследовании подвальных помещений выявлены участки не заизолированных трубопроводов теплового узла, розлива </a:t>
            </a:r>
            <a:r>
              <a:rPr lang="ru-RU" sz="1400" dirty="0" smtClean="0">
                <a:latin typeface="Times New Roman" panose="02020603050405020304" pitchFamily="18" charset="0"/>
                <a:cs typeface="Times New Roman" panose="02020603050405020304" pitchFamily="18" charset="0"/>
              </a:rPr>
              <a:t>ГВС. </a:t>
            </a:r>
            <a:r>
              <a:rPr lang="ru-RU" sz="1400" dirty="0">
                <a:latin typeface="Times New Roman" panose="02020603050405020304" pitchFamily="18" charset="0"/>
                <a:cs typeface="Times New Roman" panose="02020603050405020304" pitchFamily="18" charset="0"/>
              </a:rPr>
              <a:t>Розлив системы отопления заизолирован асбестовой тканью, температура на поверхности изоляции 40-43 </a:t>
            </a:r>
            <a:r>
              <a:rPr lang="ru-RU" sz="1400" dirty="0" err="1">
                <a:latin typeface="Times New Roman" panose="02020603050405020304" pitchFamily="18" charset="0"/>
                <a:cs typeface="Times New Roman" panose="02020603050405020304" pitchFamily="18" charset="0"/>
              </a:rPr>
              <a:t>гр.С</a:t>
            </a:r>
            <a:r>
              <a:rPr lang="ru-RU" sz="1400" dirty="0">
                <a:latin typeface="Times New Roman" panose="02020603050405020304" pitchFamily="18" charset="0"/>
                <a:cs typeface="Times New Roman" panose="02020603050405020304" pitchFamily="18" charset="0"/>
              </a:rPr>
              <a:t>, стояки внутридомовой системы заизолированы асбестовой тканью, температура на поверхности 36-40гр.С. (Приложение 3).</a:t>
            </a:r>
          </a:p>
          <a:p>
            <a:pPr algn="just"/>
            <a:r>
              <a:rPr lang="ru-RU" sz="1400" dirty="0" smtClean="0">
                <a:latin typeface="Times New Roman" panose="02020603050405020304" pitchFamily="18" charset="0"/>
                <a:cs typeface="Times New Roman" panose="02020603050405020304" pitchFamily="18" charset="0"/>
              </a:rPr>
              <a:t>Произведены </a:t>
            </a:r>
            <a:r>
              <a:rPr lang="ru-RU" sz="1400" dirty="0">
                <a:latin typeface="Times New Roman" panose="02020603050405020304" pitchFamily="18" charset="0"/>
                <a:cs typeface="Times New Roman" panose="02020603050405020304" pitchFamily="18" charset="0"/>
              </a:rPr>
              <a:t>замеры температуры воздуха в 13 квартирах. Средняя температура воздуха составила 20,3 </a:t>
            </a:r>
            <a:r>
              <a:rPr lang="ru-RU" sz="1400" dirty="0" err="1">
                <a:latin typeface="Times New Roman" panose="02020603050405020304" pitchFamily="18" charset="0"/>
                <a:cs typeface="Times New Roman" panose="02020603050405020304" pitchFamily="18" charset="0"/>
              </a:rPr>
              <a:t>гр.С</a:t>
            </a:r>
            <a:r>
              <a:rPr lang="ru-RU" sz="1400" dirty="0">
                <a:latin typeface="Times New Roman" panose="02020603050405020304" pitchFamily="18" charset="0"/>
                <a:cs typeface="Times New Roman" panose="02020603050405020304" pitchFamily="18" charset="0"/>
              </a:rPr>
              <a:t>. Минимальная 18,9 </a:t>
            </a:r>
            <a:r>
              <a:rPr lang="ru-RU" sz="1400" dirty="0" err="1">
                <a:latin typeface="Times New Roman" panose="02020603050405020304" pitchFamily="18" charset="0"/>
                <a:cs typeface="Times New Roman" panose="02020603050405020304" pitchFamily="18" charset="0"/>
              </a:rPr>
              <a:t>гр.С</a:t>
            </a:r>
            <a:r>
              <a:rPr lang="ru-RU" sz="1400" dirty="0">
                <a:latin typeface="Times New Roman" panose="02020603050405020304" pitchFamily="18" charset="0"/>
                <a:cs typeface="Times New Roman" panose="02020603050405020304" pitchFamily="18" charset="0"/>
              </a:rPr>
              <a:t>., максимальная 23 </a:t>
            </a:r>
            <a:r>
              <a:rPr lang="ru-RU" sz="1400" dirty="0" err="1">
                <a:latin typeface="Times New Roman" panose="02020603050405020304" pitchFamily="18" charset="0"/>
                <a:cs typeface="Times New Roman" panose="02020603050405020304" pitchFamily="18" charset="0"/>
              </a:rPr>
              <a:t>гр.С</a:t>
            </a:r>
            <a:r>
              <a:rPr lang="ru-RU" sz="14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59072493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p:nvPr>
        </p:nvSpPr>
        <p:spPr/>
        <p:txBody>
          <a:bodyPr/>
          <a:lstStyle/>
          <a:p>
            <a:pPr marL="0" indent="0" algn="ctr">
              <a:buNone/>
            </a:pPr>
            <a:endParaRPr lang="ru-RU" sz="2800" b="1" dirty="0" smtClean="0">
              <a:latin typeface="Times New Roman" panose="02020603050405020304" pitchFamily="18" charset="0"/>
              <a:cs typeface="Times New Roman" panose="02020603050405020304" pitchFamily="18" charset="0"/>
            </a:endParaRPr>
          </a:p>
          <a:p>
            <a:pPr marL="0" indent="0" algn="ctr">
              <a:buNone/>
            </a:pPr>
            <a:r>
              <a:rPr lang="ru-RU" sz="2800" b="1" dirty="0" smtClean="0">
                <a:latin typeface="Times New Roman" panose="02020603050405020304" pitchFamily="18" charset="0"/>
                <a:cs typeface="Times New Roman" panose="02020603050405020304" pitchFamily="18" charset="0"/>
              </a:rPr>
              <a:t>Анализ </a:t>
            </a:r>
            <a:r>
              <a:rPr lang="ru-RU" sz="2800" b="1" dirty="0">
                <a:latin typeface="Times New Roman" panose="02020603050405020304" pitchFamily="18" charset="0"/>
                <a:cs typeface="Times New Roman" panose="02020603050405020304" pitchFamily="18" charset="0"/>
              </a:rPr>
              <a:t>теплопотребления </a:t>
            </a:r>
            <a:r>
              <a:rPr lang="ru-RU" sz="2800" b="1" dirty="0" smtClean="0">
                <a:latin typeface="Times New Roman" panose="02020603050405020304" pitchFamily="18" charset="0"/>
                <a:cs typeface="Times New Roman" panose="02020603050405020304" pitchFamily="18" charset="0"/>
              </a:rPr>
              <a:t>МКД </a:t>
            </a:r>
            <a:r>
              <a:rPr lang="ru-RU" sz="2800" b="1" dirty="0">
                <a:latin typeface="Times New Roman" panose="02020603050405020304" pitchFamily="18" charset="0"/>
                <a:cs typeface="Times New Roman" panose="02020603050405020304" pitchFamily="18" charset="0"/>
              </a:rPr>
              <a:t>п. </a:t>
            </a:r>
            <a:r>
              <a:rPr lang="ru-RU" sz="2800" b="1" dirty="0" smtClean="0">
                <a:latin typeface="Times New Roman" panose="02020603050405020304" pitchFamily="18" charset="0"/>
                <a:cs typeface="Times New Roman" panose="02020603050405020304" pitchFamily="18" charset="0"/>
              </a:rPr>
              <a:t>Зеленоборский (предоставлено АО «МЭС»)</a:t>
            </a:r>
            <a:endParaRPr lang="ru-RU" sz="2800"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660051" y="2348880"/>
            <a:ext cx="8025762" cy="2462213"/>
          </a:xfrm>
          <a:prstGeom prst="rect">
            <a:avLst/>
          </a:prstGeom>
        </p:spPr>
        <p:txBody>
          <a:bodyPr wrap="square">
            <a:spAutoFit/>
          </a:bodyPr>
          <a:lstStyle/>
          <a:p>
            <a:pPr lvl="0" algn="just"/>
            <a:r>
              <a:rPr lang="ru-RU" sz="1400" b="1" dirty="0">
                <a:latin typeface="Times New Roman" panose="02020603050405020304" pitchFamily="18" charset="0"/>
                <a:cs typeface="Times New Roman" panose="02020603050405020304" pitchFamily="18" charset="0"/>
              </a:rPr>
              <a:t>Ул. Заводская д.26</a:t>
            </a:r>
          </a:p>
          <a:p>
            <a:pPr algn="just"/>
            <a:r>
              <a:rPr lang="ru-RU" sz="1400" dirty="0">
                <a:latin typeface="Times New Roman" panose="02020603050405020304" pitchFamily="18" charset="0"/>
                <a:cs typeface="Times New Roman" panose="02020603050405020304" pitchFamily="18" charset="0"/>
              </a:rPr>
              <a:t>Установлены дроссельные устройства системы отопления и горячего водоснабжения.</a:t>
            </a:r>
          </a:p>
          <a:p>
            <a:pPr algn="just"/>
            <a:r>
              <a:rPr lang="ru-RU" sz="1400" dirty="0">
                <a:latin typeface="Times New Roman" panose="02020603050405020304" pitchFamily="18" charset="0"/>
                <a:cs typeface="Times New Roman" panose="02020603050405020304" pitchFamily="18" charset="0"/>
              </a:rPr>
              <a:t>При обследовании подвальных помещений выявлены участки не заизолированных трубопроводов теплового узла, розлива горячего водоснабжения. Розлив системы отопления частично заизолирован минеральной ватой, температура на поверхности изоляции 30 </a:t>
            </a:r>
            <a:r>
              <a:rPr lang="ru-RU" sz="1400" dirty="0" err="1">
                <a:latin typeface="Times New Roman" panose="02020603050405020304" pitchFamily="18" charset="0"/>
                <a:cs typeface="Times New Roman" panose="02020603050405020304" pitchFamily="18" charset="0"/>
              </a:rPr>
              <a:t>гр.С</a:t>
            </a:r>
            <a:r>
              <a:rPr lang="ru-RU" sz="1400" dirty="0">
                <a:latin typeface="Times New Roman" panose="02020603050405020304" pitchFamily="18" charset="0"/>
                <a:cs typeface="Times New Roman" panose="02020603050405020304" pitchFamily="18" charset="0"/>
              </a:rPr>
              <a:t>, участок трубопровода розлива отопления длиной 40м – без изоляции, температура на поверхности 72-78 </a:t>
            </a:r>
            <a:r>
              <a:rPr lang="ru-RU" sz="1400" dirty="0" err="1">
                <a:latin typeface="Times New Roman" panose="02020603050405020304" pitchFamily="18" charset="0"/>
                <a:cs typeface="Times New Roman" panose="02020603050405020304" pitchFamily="18" charset="0"/>
              </a:rPr>
              <a:t>гр.С</a:t>
            </a:r>
            <a:r>
              <a:rPr lang="ru-RU" sz="1400" dirty="0">
                <a:latin typeface="Times New Roman" panose="02020603050405020304" pitchFamily="18" charset="0"/>
                <a:cs typeface="Times New Roman" panose="02020603050405020304" pitchFamily="18" charset="0"/>
              </a:rPr>
              <a:t>, стояки внутридомовой системы заизолированы асбестовой тканью, температура на поверхности 26 </a:t>
            </a:r>
            <a:r>
              <a:rPr lang="ru-RU" sz="1400" dirty="0" err="1">
                <a:latin typeface="Times New Roman" panose="02020603050405020304" pitchFamily="18" charset="0"/>
                <a:cs typeface="Times New Roman" panose="02020603050405020304" pitchFamily="18" charset="0"/>
              </a:rPr>
              <a:t>гр.С</a:t>
            </a:r>
            <a:r>
              <a:rPr lang="ru-RU" sz="1400" dirty="0">
                <a:latin typeface="Times New Roman" panose="02020603050405020304" pitchFamily="18" charset="0"/>
                <a:cs typeface="Times New Roman" panose="02020603050405020304" pitchFamily="18" charset="0"/>
              </a:rPr>
              <a:t>. </a:t>
            </a:r>
          </a:p>
          <a:p>
            <a:pPr algn="just"/>
            <a:r>
              <a:rPr lang="ru-RU" sz="1400" dirty="0">
                <a:latin typeface="Times New Roman" panose="02020603050405020304" pitchFamily="18" charset="0"/>
                <a:cs typeface="Times New Roman" panose="02020603050405020304" pitchFamily="18" charset="0"/>
              </a:rPr>
              <a:t> </a:t>
            </a:r>
          </a:p>
          <a:p>
            <a:pPr algn="just"/>
            <a:r>
              <a:rPr lang="ru-RU" sz="1400" dirty="0">
                <a:latin typeface="Times New Roman" panose="02020603050405020304" pitchFamily="18" charset="0"/>
                <a:cs typeface="Times New Roman" panose="02020603050405020304" pitchFamily="18" charset="0"/>
              </a:rPr>
              <a:t>11.01.2018 года произведены замеры температуры воздуха в 11 квартирах. Средняя температура воздуха составила 22,4 </a:t>
            </a:r>
            <a:r>
              <a:rPr lang="ru-RU" sz="1400" dirty="0" err="1">
                <a:latin typeface="Times New Roman" panose="02020603050405020304" pitchFamily="18" charset="0"/>
                <a:cs typeface="Times New Roman" panose="02020603050405020304" pitchFamily="18" charset="0"/>
              </a:rPr>
              <a:t>гр.С</a:t>
            </a:r>
            <a:r>
              <a:rPr lang="ru-RU" sz="1400" dirty="0">
                <a:latin typeface="Times New Roman" panose="02020603050405020304" pitchFamily="18" charset="0"/>
                <a:cs typeface="Times New Roman" panose="02020603050405020304" pitchFamily="18" charset="0"/>
              </a:rPr>
              <a:t>. Минимальная 19,2 </a:t>
            </a:r>
            <a:r>
              <a:rPr lang="ru-RU" sz="1400" dirty="0" err="1">
                <a:latin typeface="Times New Roman" panose="02020603050405020304" pitchFamily="18" charset="0"/>
                <a:cs typeface="Times New Roman" panose="02020603050405020304" pitchFamily="18" charset="0"/>
              </a:rPr>
              <a:t>гр.С</a:t>
            </a:r>
            <a:r>
              <a:rPr lang="ru-RU" sz="1400" dirty="0">
                <a:latin typeface="Times New Roman" panose="02020603050405020304" pitchFamily="18" charset="0"/>
                <a:cs typeface="Times New Roman" panose="02020603050405020304" pitchFamily="18" charset="0"/>
              </a:rPr>
              <a:t>., максимальная 25,2 </a:t>
            </a:r>
            <a:r>
              <a:rPr lang="ru-RU" sz="1400" dirty="0" err="1">
                <a:latin typeface="Times New Roman" panose="02020603050405020304" pitchFamily="18" charset="0"/>
                <a:cs typeface="Times New Roman" panose="02020603050405020304" pitchFamily="18" charset="0"/>
              </a:rPr>
              <a:t>гр.С</a:t>
            </a:r>
            <a:r>
              <a:rPr lang="ru-RU" sz="1400" dirty="0">
                <a:latin typeface="Times New Roman" panose="02020603050405020304" pitchFamily="18" charset="0"/>
                <a:cs typeface="Times New Roman" panose="02020603050405020304" pitchFamily="18" charset="0"/>
              </a:rPr>
              <a:t>. Температура наружного воздуха – -10 </a:t>
            </a:r>
            <a:r>
              <a:rPr lang="ru-RU" sz="1400" dirty="0" err="1">
                <a:latin typeface="Times New Roman" panose="02020603050405020304" pitchFamily="18" charset="0"/>
                <a:cs typeface="Times New Roman" panose="02020603050405020304" pitchFamily="18" charset="0"/>
              </a:rPr>
              <a:t>гр.С</a:t>
            </a:r>
            <a:r>
              <a:rPr lang="ru-RU" sz="1400" dirty="0" smtClean="0">
                <a:latin typeface="Times New Roman" panose="02020603050405020304" pitchFamily="18" charset="0"/>
                <a:cs typeface="Times New Roman" panose="02020603050405020304" pitchFamily="18" charset="0"/>
              </a:rPr>
              <a:t>.</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1644493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p:nvPr>
        </p:nvSpPr>
        <p:spPr/>
        <p:txBody>
          <a:bodyPr/>
          <a:lstStyle/>
          <a:p>
            <a:pPr marL="0" indent="0" algn="ctr">
              <a:buNone/>
            </a:pPr>
            <a:r>
              <a:rPr lang="ru-RU" sz="2800" b="1" dirty="0" smtClean="0">
                <a:latin typeface="Times New Roman" panose="02020603050405020304" pitchFamily="18" charset="0"/>
                <a:cs typeface="Times New Roman" panose="02020603050405020304" pitchFamily="18" charset="0"/>
              </a:rPr>
              <a:t>Анализ </a:t>
            </a:r>
            <a:r>
              <a:rPr lang="ru-RU" sz="2800" b="1" dirty="0">
                <a:latin typeface="Times New Roman" panose="02020603050405020304" pitchFamily="18" charset="0"/>
                <a:cs typeface="Times New Roman" panose="02020603050405020304" pitchFamily="18" charset="0"/>
              </a:rPr>
              <a:t>теплопотребления </a:t>
            </a:r>
            <a:r>
              <a:rPr lang="ru-RU" sz="2800" b="1" dirty="0" smtClean="0">
                <a:latin typeface="Times New Roman" panose="02020603050405020304" pitchFamily="18" charset="0"/>
                <a:cs typeface="Times New Roman" panose="02020603050405020304" pitchFamily="18" charset="0"/>
              </a:rPr>
              <a:t>МКД </a:t>
            </a:r>
            <a:r>
              <a:rPr lang="ru-RU" sz="2800" b="1" dirty="0">
                <a:latin typeface="Times New Roman" panose="02020603050405020304" pitchFamily="18" charset="0"/>
                <a:cs typeface="Times New Roman" panose="02020603050405020304" pitchFamily="18" charset="0"/>
              </a:rPr>
              <a:t>п. </a:t>
            </a:r>
            <a:r>
              <a:rPr lang="ru-RU" sz="2800" b="1" dirty="0" smtClean="0">
                <a:latin typeface="Times New Roman" panose="02020603050405020304" pitchFamily="18" charset="0"/>
                <a:cs typeface="Times New Roman" panose="02020603050405020304" pitchFamily="18" charset="0"/>
              </a:rPr>
              <a:t>Зеленоборский (предоставлено АО «МЭС»)</a:t>
            </a:r>
            <a:endParaRPr lang="ru-RU" sz="2800" dirty="0">
              <a:latin typeface="Times New Roman" panose="02020603050405020304" pitchFamily="18" charset="0"/>
              <a:cs typeface="Times New Roman" panose="02020603050405020304" pitchFamily="18" charset="0"/>
            </a:endParaRPr>
          </a:p>
        </p:txBody>
      </p:sp>
      <p:pic>
        <p:nvPicPr>
          <p:cNvPr id="4" name="Рисунок 3"/>
          <p:cNvPicPr/>
          <p:nvPr/>
        </p:nvPicPr>
        <p:blipFill>
          <a:blip r:embed="rId2"/>
          <a:stretch>
            <a:fillRect/>
          </a:stretch>
        </p:blipFill>
        <p:spPr>
          <a:xfrm>
            <a:off x="539552" y="1412776"/>
            <a:ext cx="8064896" cy="4896544"/>
          </a:xfrm>
          <a:prstGeom prst="rect">
            <a:avLst/>
          </a:prstGeom>
        </p:spPr>
      </p:pic>
    </p:spTree>
    <p:extLst>
      <p:ext uri="{BB962C8B-B14F-4D97-AF65-F5344CB8AC3E}">
        <p14:creationId xmlns:p14="http://schemas.microsoft.com/office/powerpoint/2010/main" val="175140755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p:nvPr>
        </p:nvSpPr>
        <p:spPr/>
        <p:txBody>
          <a:bodyPr/>
          <a:lstStyle/>
          <a:p>
            <a:pPr marL="0" indent="0" algn="ctr">
              <a:buNone/>
            </a:pPr>
            <a:r>
              <a:rPr lang="ru-RU" sz="2800" b="1" dirty="0" smtClean="0">
                <a:latin typeface="Times New Roman" panose="02020603050405020304" pitchFamily="18" charset="0"/>
                <a:cs typeface="Times New Roman" panose="02020603050405020304" pitchFamily="18" charset="0"/>
              </a:rPr>
              <a:t>Анализ </a:t>
            </a:r>
            <a:r>
              <a:rPr lang="ru-RU" sz="2800" b="1" dirty="0">
                <a:latin typeface="Times New Roman" panose="02020603050405020304" pitchFamily="18" charset="0"/>
                <a:cs typeface="Times New Roman" panose="02020603050405020304" pitchFamily="18" charset="0"/>
              </a:rPr>
              <a:t>теплопотребления </a:t>
            </a:r>
            <a:r>
              <a:rPr lang="ru-RU" sz="2800" b="1" dirty="0" smtClean="0">
                <a:latin typeface="Times New Roman" panose="02020603050405020304" pitchFamily="18" charset="0"/>
                <a:cs typeface="Times New Roman" panose="02020603050405020304" pitchFamily="18" charset="0"/>
              </a:rPr>
              <a:t>МКД </a:t>
            </a:r>
            <a:r>
              <a:rPr lang="ru-RU" sz="2800" b="1" dirty="0">
                <a:latin typeface="Times New Roman" panose="02020603050405020304" pitchFamily="18" charset="0"/>
                <a:cs typeface="Times New Roman" panose="02020603050405020304" pitchFamily="18" charset="0"/>
              </a:rPr>
              <a:t>п. </a:t>
            </a:r>
            <a:r>
              <a:rPr lang="ru-RU" sz="2800" b="1" dirty="0" smtClean="0">
                <a:latin typeface="Times New Roman" panose="02020603050405020304" pitchFamily="18" charset="0"/>
                <a:cs typeface="Times New Roman" panose="02020603050405020304" pitchFamily="18" charset="0"/>
              </a:rPr>
              <a:t>Зеленоборский (предоставлено АО «МЭС»)</a:t>
            </a:r>
            <a:endParaRPr lang="ru-RU" sz="2800" dirty="0">
              <a:latin typeface="Times New Roman" panose="02020603050405020304" pitchFamily="18" charset="0"/>
              <a:cs typeface="Times New Roman" panose="02020603050405020304" pitchFamily="18" charset="0"/>
            </a:endParaRPr>
          </a:p>
        </p:txBody>
      </p:sp>
      <p:pic>
        <p:nvPicPr>
          <p:cNvPr id="5" name="Рисунок 4"/>
          <p:cNvPicPr/>
          <p:nvPr/>
        </p:nvPicPr>
        <p:blipFill>
          <a:blip r:embed="rId2"/>
          <a:stretch>
            <a:fillRect/>
          </a:stretch>
        </p:blipFill>
        <p:spPr>
          <a:xfrm>
            <a:off x="539552" y="1340768"/>
            <a:ext cx="7992887" cy="5040560"/>
          </a:xfrm>
          <a:prstGeom prst="rect">
            <a:avLst/>
          </a:prstGeom>
        </p:spPr>
      </p:pic>
    </p:spTree>
    <p:extLst>
      <p:ext uri="{BB962C8B-B14F-4D97-AF65-F5344CB8AC3E}">
        <p14:creationId xmlns:p14="http://schemas.microsoft.com/office/powerpoint/2010/main" val="7378703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p:nvPr>
        </p:nvSpPr>
        <p:spPr/>
        <p:txBody>
          <a:bodyPr/>
          <a:lstStyle/>
          <a:p>
            <a:pPr marL="0" indent="0" algn="ctr">
              <a:buNone/>
            </a:pPr>
            <a:endParaRPr lang="ru-RU" sz="2800" b="1" dirty="0" smtClean="0">
              <a:latin typeface="Times New Roman" panose="02020603050405020304" pitchFamily="18" charset="0"/>
              <a:cs typeface="Times New Roman" panose="02020603050405020304" pitchFamily="18" charset="0"/>
            </a:endParaRPr>
          </a:p>
          <a:p>
            <a:pPr marL="0" indent="0" algn="ctr">
              <a:buNone/>
            </a:pPr>
            <a:r>
              <a:rPr lang="ru-RU" sz="2800" b="1" dirty="0" smtClean="0">
                <a:latin typeface="Times New Roman" panose="02020603050405020304" pitchFamily="18" charset="0"/>
                <a:cs typeface="Times New Roman" panose="02020603050405020304" pitchFamily="18" charset="0"/>
              </a:rPr>
              <a:t>ЗАТО </a:t>
            </a:r>
            <a:r>
              <a:rPr lang="ru-RU" sz="2800" b="1" dirty="0">
                <a:latin typeface="Times New Roman" panose="02020603050405020304" pitchFamily="18" charset="0"/>
                <a:cs typeface="Times New Roman" panose="02020603050405020304" pitchFamily="18" charset="0"/>
              </a:rPr>
              <a:t>Североморск </a:t>
            </a:r>
            <a:endParaRPr lang="ru-RU" sz="2800" b="1" dirty="0" smtClean="0">
              <a:latin typeface="Times New Roman" panose="02020603050405020304" pitchFamily="18" charset="0"/>
              <a:cs typeface="Times New Roman" panose="02020603050405020304" pitchFamily="18" charset="0"/>
            </a:endParaRPr>
          </a:p>
          <a:p>
            <a:pPr marL="0" indent="0" algn="ctr">
              <a:buNone/>
            </a:pPr>
            <a:r>
              <a:rPr lang="ru-RU" sz="2800" b="1" dirty="0" smtClean="0">
                <a:latin typeface="Times New Roman" panose="02020603050405020304" pitchFamily="18" charset="0"/>
                <a:cs typeface="Times New Roman" panose="02020603050405020304" pitchFamily="18" charset="0"/>
              </a:rPr>
              <a:t>(</a:t>
            </a:r>
            <a:r>
              <a:rPr lang="ru-RU" sz="2800" b="1" dirty="0">
                <a:latin typeface="Times New Roman" panose="02020603050405020304" pitchFamily="18" charset="0"/>
                <a:cs typeface="Times New Roman" panose="02020603050405020304" pitchFamily="18" charset="0"/>
              </a:rPr>
              <a:t>работа ОМСУ, ГЖИ МО, УК </a:t>
            </a:r>
            <a:endParaRPr lang="ru-RU" sz="2800" b="1" dirty="0" smtClean="0">
              <a:latin typeface="Times New Roman" panose="02020603050405020304" pitchFamily="18" charset="0"/>
              <a:cs typeface="Times New Roman" panose="02020603050405020304" pitchFamily="18" charset="0"/>
            </a:endParaRPr>
          </a:p>
          <a:p>
            <a:pPr marL="0" indent="0" algn="ctr">
              <a:buNone/>
            </a:pPr>
            <a:r>
              <a:rPr lang="ru-RU" sz="2800" b="1" dirty="0" smtClean="0">
                <a:latin typeface="Times New Roman" panose="02020603050405020304" pitchFamily="18" charset="0"/>
                <a:cs typeface="Times New Roman" panose="02020603050405020304" pitchFamily="18" charset="0"/>
              </a:rPr>
              <a:t>и </a:t>
            </a:r>
            <a:r>
              <a:rPr lang="ru-RU" sz="2800" b="1" dirty="0">
                <a:latin typeface="Times New Roman" panose="02020603050405020304" pitchFamily="18" charset="0"/>
                <a:cs typeface="Times New Roman" panose="02020603050405020304" pitchFamily="18" charset="0"/>
              </a:rPr>
              <a:t>теплоэнергетика ОА «МЭС»):</a:t>
            </a:r>
            <a:endParaRPr lang="ru-RU" sz="2800"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658618" y="2564904"/>
            <a:ext cx="8025762" cy="3293209"/>
          </a:xfrm>
          <a:prstGeom prst="rect">
            <a:avLst/>
          </a:prstGeom>
        </p:spPr>
        <p:txBody>
          <a:bodyPr wrap="square">
            <a:spAutoFit/>
          </a:bodyPr>
          <a:lstStyle/>
          <a:p>
            <a:pPr algn="just"/>
            <a:r>
              <a:rPr lang="ru-RU" sz="1600" dirty="0">
                <a:latin typeface="Times New Roman" panose="02020603050405020304" pitchFamily="18" charset="0"/>
                <a:cs typeface="Times New Roman" panose="02020603050405020304" pitchFamily="18" charset="0"/>
              </a:rPr>
              <a:t>- выявлено отсутствие надлежащей регулировки всей системы теплоснабжения, а также регулировки отдельных МКД (отсутствие дроссельных шайб, балансировочных клапанов);</a:t>
            </a:r>
          </a:p>
          <a:p>
            <a:pPr algn="just"/>
            <a:r>
              <a:rPr lang="ru-RU" sz="1600" dirty="0">
                <a:latin typeface="Times New Roman" panose="02020603050405020304" pitchFamily="18" charset="0"/>
                <a:cs typeface="Times New Roman" panose="02020603050405020304" pitchFamily="18" charset="0"/>
              </a:rPr>
              <a:t>- отсутствие ОДПУ на ГВС, что не позволяет «отсечь» потребление ГВС и весь «небаланс» падает в отопление;</a:t>
            </a:r>
          </a:p>
          <a:p>
            <a:pPr marL="285750" indent="-285750" algn="just">
              <a:buFontTx/>
              <a:buChar char="-"/>
            </a:pPr>
            <a:r>
              <a:rPr lang="ru-RU" sz="1600" dirty="0" smtClean="0">
                <a:latin typeface="Times New Roman" panose="02020603050405020304" pitchFamily="18" charset="0"/>
                <a:cs typeface="Times New Roman" panose="02020603050405020304" pitchFamily="18" charset="0"/>
              </a:rPr>
              <a:t>наличие </a:t>
            </a:r>
            <a:r>
              <a:rPr lang="ru-RU" sz="1600" dirty="0">
                <a:latin typeface="Times New Roman" panose="02020603050405020304" pitchFamily="18" charset="0"/>
                <a:cs typeface="Times New Roman" panose="02020603050405020304" pitchFamily="18" charset="0"/>
              </a:rPr>
              <a:t>помещений на </a:t>
            </a:r>
            <a:r>
              <a:rPr lang="ru-RU" sz="1600" dirty="0" err="1">
                <a:latin typeface="Times New Roman" panose="02020603050405020304" pitchFamily="18" charset="0"/>
                <a:cs typeface="Times New Roman" panose="02020603050405020304" pitchFamily="18" charset="0"/>
              </a:rPr>
              <a:t>электрообогреве</a:t>
            </a:r>
            <a:r>
              <a:rPr lang="ru-RU" sz="1600" dirty="0" smtClean="0">
                <a:latin typeface="Times New Roman" panose="02020603050405020304" pitchFamily="18" charset="0"/>
                <a:cs typeface="Times New Roman" panose="02020603050405020304" pitchFamily="18" charset="0"/>
              </a:rPr>
              <a:t>.</a:t>
            </a:r>
          </a:p>
          <a:p>
            <a:pPr algn="just"/>
            <a:endParaRPr lang="ru-RU" sz="1600" dirty="0">
              <a:latin typeface="Times New Roman" panose="02020603050405020304" pitchFamily="18" charset="0"/>
              <a:cs typeface="Times New Roman" panose="02020603050405020304" pitchFamily="18" charset="0"/>
            </a:endParaRPr>
          </a:p>
          <a:p>
            <a:pPr algn="just"/>
            <a:r>
              <a:rPr lang="ru-RU" sz="1600" b="1" dirty="0">
                <a:latin typeface="Times New Roman" panose="02020603050405020304" pitchFamily="18" charset="0"/>
                <a:cs typeface="Times New Roman" panose="02020603050405020304" pitchFamily="18" charset="0"/>
              </a:rPr>
              <a:t>В настоящий момент муниципалитетом создана постоянно действующая комиссия для разбора ситуации и не допущении высоких сумм корректировок в будущем. </a:t>
            </a:r>
            <a:r>
              <a:rPr lang="ru-RU" sz="1600" dirty="0">
                <a:latin typeface="Times New Roman" panose="02020603050405020304" pitchFamily="18" charset="0"/>
                <a:cs typeface="Times New Roman" panose="02020603050405020304" pitchFamily="18" charset="0"/>
              </a:rPr>
              <a:t>Пересчитана система теплоснабжения муниципалитета в части нескольких «кустов» из 200 МКД (около 50% ЗАТО). Поставлены дроссельный шайбы и балансировочные клапаны уже на 160 МКД по новым расчетам. При начале отопительного сезона налажен постоянный контроль за теплопотреблением всех МКД с ОДПУ.</a:t>
            </a:r>
          </a:p>
        </p:txBody>
      </p:sp>
    </p:spTree>
    <p:extLst>
      <p:ext uri="{BB962C8B-B14F-4D97-AF65-F5344CB8AC3E}">
        <p14:creationId xmlns:p14="http://schemas.microsoft.com/office/powerpoint/2010/main" val="112661377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p:nvPr>
        </p:nvSpPr>
        <p:spPr/>
        <p:txBody>
          <a:bodyPr/>
          <a:lstStyle/>
          <a:p>
            <a:pPr marL="0" lvl="0" indent="0" algn="ctr">
              <a:buNone/>
            </a:pPr>
            <a:r>
              <a:rPr lang="ru-RU" sz="2800" b="1" dirty="0" smtClean="0">
                <a:latin typeface="Times New Roman" panose="02020603050405020304" pitchFamily="18" charset="0"/>
                <a:cs typeface="Times New Roman" panose="02020603050405020304" pitchFamily="18" charset="0"/>
              </a:rPr>
              <a:t>Рекомендации </a:t>
            </a:r>
            <a:r>
              <a:rPr lang="ru-RU" sz="2800" b="1" dirty="0">
                <a:latin typeface="Times New Roman" panose="02020603050405020304" pitchFamily="18" charset="0"/>
                <a:cs typeface="Times New Roman" panose="02020603050405020304" pitchFamily="18" charset="0"/>
              </a:rPr>
              <a:t>по составлению плана </a:t>
            </a:r>
            <a:r>
              <a:rPr lang="ru-RU" sz="2800" b="1" dirty="0" err="1">
                <a:latin typeface="Times New Roman" panose="02020603050405020304" pitchFamily="18" charset="0"/>
                <a:cs typeface="Times New Roman" panose="02020603050405020304" pitchFamily="18" charset="0"/>
              </a:rPr>
              <a:t>энергоэффективных</a:t>
            </a:r>
            <a:r>
              <a:rPr lang="ru-RU" sz="2800" b="1" dirty="0">
                <a:latin typeface="Times New Roman" panose="02020603050405020304" pitchFamily="18" charset="0"/>
                <a:cs typeface="Times New Roman" panose="02020603050405020304" pitchFamily="18" charset="0"/>
              </a:rPr>
              <a:t> мероприятий по итогам перерасчетов за </a:t>
            </a:r>
            <a:r>
              <a:rPr lang="ru-RU" sz="2800" b="1" dirty="0" smtClean="0">
                <a:latin typeface="Times New Roman" panose="02020603050405020304" pitchFamily="18" charset="0"/>
                <a:cs typeface="Times New Roman" panose="02020603050405020304" pitchFamily="18" charset="0"/>
              </a:rPr>
              <a:t>теплоснабжение</a:t>
            </a:r>
            <a:endParaRPr lang="ru-RU" sz="2800"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658618" y="1700808"/>
            <a:ext cx="8025762" cy="4770537"/>
          </a:xfrm>
          <a:prstGeom prst="rect">
            <a:avLst/>
          </a:prstGeom>
        </p:spPr>
        <p:txBody>
          <a:bodyPr wrap="square">
            <a:spAutoFit/>
          </a:bodyPr>
          <a:lstStyle/>
          <a:p>
            <a:pPr algn="just"/>
            <a:r>
              <a:rPr lang="ru-RU" sz="1600" dirty="0">
                <a:latin typeface="Times New Roman" panose="02020603050405020304" pitchFamily="18" charset="0"/>
                <a:cs typeface="Times New Roman" panose="02020603050405020304" pitchFamily="18" charset="0"/>
              </a:rPr>
              <a:t>В части снижения объема потребления тепловой энергии многоквартирным домом следует отметить, что в соответствии с требованиями </a:t>
            </a:r>
            <a:r>
              <a:rPr lang="ru-RU" sz="1600" dirty="0" smtClean="0">
                <a:latin typeface="Times New Roman" panose="02020603050405020304" pitchFamily="18" charset="0"/>
                <a:cs typeface="Times New Roman" panose="02020603050405020304" pitchFamily="18" charset="0"/>
              </a:rPr>
              <a:t>ФЗ от </a:t>
            </a:r>
            <a:r>
              <a:rPr lang="ru-RU" sz="1600" dirty="0">
                <a:latin typeface="Times New Roman" panose="02020603050405020304" pitchFamily="18" charset="0"/>
                <a:cs typeface="Times New Roman" panose="02020603050405020304" pitchFamily="18" charset="0"/>
              </a:rPr>
              <a:t>23.11.2009 № 261-ФЗ «Об энергосбережении </a:t>
            </a:r>
            <a:r>
              <a:rPr lang="ru-RU" sz="1600" dirty="0" smtClean="0">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лицо, ответственное за содержание </a:t>
            </a:r>
            <a:r>
              <a:rPr lang="ru-RU" sz="1600" dirty="0" smtClean="0">
                <a:latin typeface="Times New Roman" panose="02020603050405020304" pitchFamily="18" charset="0"/>
                <a:cs typeface="Times New Roman" panose="02020603050405020304" pitchFamily="18" charset="0"/>
              </a:rPr>
              <a:t>МКД, </a:t>
            </a:r>
            <a:r>
              <a:rPr lang="ru-RU" sz="1600" dirty="0">
                <a:latin typeface="Times New Roman" panose="02020603050405020304" pitchFamily="18" charset="0"/>
                <a:cs typeface="Times New Roman" panose="02020603050405020304" pitchFamily="18" charset="0"/>
              </a:rPr>
              <a:t>регулярно (не реже чем один раз в год) обязано разрабатывать и доводить до сведения собственников помещений в многоквартирном доме предложения о мероприятиях по энергосбережению и повышению энергетической </a:t>
            </a:r>
            <a:r>
              <a:rPr lang="ru-RU" sz="1600" dirty="0" smtClean="0">
                <a:latin typeface="Times New Roman" panose="02020603050405020304" pitchFamily="18" charset="0"/>
                <a:cs typeface="Times New Roman" panose="02020603050405020304" pitchFamily="18" charset="0"/>
              </a:rPr>
              <a:t>эффективности. </a:t>
            </a:r>
          </a:p>
          <a:p>
            <a:pPr algn="just"/>
            <a:r>
              <a:rPr lang="ru-RU" sz="1600" dirty="0" smtClean="0">
                <a:latin typeface="Times New Roman" panose="02020603050405020304" pitchFamily="18" charset="0"/>
                <a:cs typeface="Times New Roman" panose="02020603050405020304" pitchFamily="18" charset="0"/>
              </a:rPr>
              <a:t>В </a:t>
            </a:r>
            <a:r>
              <a:rPr lang="ru-RU" sz="1600" dirty="0">
                <a:latin typeface="Times New Roman" panose="02020603050405020304" pitchFamily="18" charset="0"/>
                <a:cs typeface="Times New Roman" panose="02020603050405020304" pitchFamily="18" charset="0"/>
              </a:rPr>
              <a:t>связи этим, в целях снижения объема потребления энергоресурсов управляющая организация может предложить собственникам помещений многоквартирного дома на общем собрании решить вопрос о проведении мероприятий по энергосбережению и повышению энергетической эффективности в отношении общего имущества дома, например, такие как:</a:t>
            </a:r>
          </a:p>
          <a:p>
            <a:pPr algn="just"/>
            <a:r>
              <a:rPr lang="ru-RU" sz="1600" dirty="0">
                <a:latin typeface="Times New Roman" panose="02020603050405020304" pitchFamily="18" charset="0"/>
                <a:cs typeface="Times New Roman" panose="02020603050405020304" pitchFamily="18" charset="0"/>
              </a:rPr>
              <a:t>- балансировка системы отопления с установкой запорной арматуры;</a:t>
            </a:r>
          </a:p>
          <a:p>
            <a:pPr algn="just"/>
            <a:r>
              <a:rPr lang="ru-RU" sz="1600" dirty="0">
                <a:latin typeface="Times New Roman" panose="02020603050405020304" pitchFamily="18" charset="0"/>
                <a:cs typeface="Times New Roman" panose="02020603050405020304" pitchFamily="18" charset="0"/>
              </a:rPr>
              <a:t>- диагностика состояния, промывка трубопроводов и стояков системы отопления;</a:t>
            </a:r>
          </a:p>
          <a:p>
            <a:pPr algn="just"/>
            <a:r>
              <a:rPr lang="ru-RU" sz="1600" dirty="0">
                <a:latin typeface="Times New Roman" panose="02020603050405020304" pitchFamily="18" charset="0"/>
                <a:cs typeface="Times New Roman" panose="02020603050405020304" pitchFamily="18" charset="0"/>
              </a:rPr>
              <a:t>- изоляция теплообменников, находящихся в подвальных помещениях, с применением </a:t>
            </a:r>
            <a:r>
              <a:rPr lang="ru-RU" sz="1600" dirty="0" err="1">
                <a:latin typeface="Times New Roman" panose="02020603050405020304" pitchFamily="18" charset="0"/>
                <a:cs typeface="Times New Roman" panose="02020603050405020304" pitchFamily="18" charset="0"/>
              </a:rPr>
              <a:t>энергоэффективных</a:t>
            </a:r>
            <a:r>
              <a:rPr lang="ru-RU" sz="1600" dirty="0">
                <a:latin typeface="Times New Roman" panose="02020603050405020304" pitchFamily="18" charset="0"/>
                <a:cs typeface="Times New Roman" panose="02020603050405020304" pitchFamily="18" charset="0"/>
              </a:rPr>
              <a:t> материалов, модернизация теплообменников (в том числе </a:t>
            </a:r>
            <a:r>
              <a:rPr lang="ru-RU" sz="1600" dirty="0" err="1">
                <a:latin typeface="Times New Roman" panose="02020603050405020304" pitchFamily="18" charset="0"/>
                <a:cs typeface="Times New Roman" panose="02020603050405020304" pitchFamily="18" charset="0"/>
              </a:rPr>
              <a:t>погодозависимые</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теплопункты</a:t>
            </a:r>
            <a:r>
              <a:rPr lang="ru-RU" sz="1600" dirty="0">
                <a:latin typeface="Times New Roman" panose="02020603050405020304" pitchFamily="18" charset="0"/>
                <a:cs typeface="Times New Roman" panose="02020603050405020304" pitchFamily="18" charset="0"/>
              </a:rPr>
              <a:t>);</a:t>
            </a:r>
          </a:p>
          <a:p>
            <a:pPr algn="just"/>
            <a:r>
              <a:rPr lang="ru-RU" sz="1600" dirty="0">
                <a:latin typeface="Times New Roman" panose="02020603050405020304" pitchFamily="18" charset="0"/>
                <a:cs typeface="Times New Roman" panose="02020603050405020304" pitchFamily="18" charset="0"/>
              </a:rPr>
              <a:t>- уплотнение и утепление дверных блоков на входе в подъезды и обеспечение принудительного закрывания входных дверей;</a:t>
            </a:r>
          </a:p>
          <a:p>
            <a:pPr algn="just"/>
            <a:r>
              <a:rPr lang="ru-RU" sz="1600" dirty="0">
                <a:latin typeface="Times New Roman" panose="02020603050405020304" pitchFamily="18" charset="0"/>
                <a:cs typeface="Times New Roman" panose="02020603050405020304" pitchFamily="18" charset="0"/>
              </a:rPr>
              <a:t>- установка дверей и заслонок в проемах подвальных и чердачных помещений.</a:t>
            </a:r>
          </a:p>
        </p:txBody>
      </p:sp>
    </p:spTree>
    <p:extLst>
      <p:ext uri="{BB962C8B-B14F-4D97-AF65-F5344CB8AC3E}">
        <p14:creationId xmlns:p14="http://schemas.microsoft.com/office/powerpoint/2010/main" val="420709281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p:nvPr>
        </p:nvSpPr>
        <p:spPr/>
        <p:txBody>
          <a:bodyPr/>
          <a:lstStyle/>
          <a:p>
            <a:pPr marL="0" lvl="0" indent="0" algn="ctr">
              <a:buNone/>
            </a:pPr>
            <a:r>
              <a:rPr lang="ru-RU" sz="2800" b="1" dirty="0">
                <a:latin typeface="Times New Roman" panose="02020603050405020304" pitchFamily="18" charset="0"/>
                <a:cs typeface="Times New Roman" panose="02020603050405020304" pitchFamily="18" charset="0"/>
              </a:rPr>
              <a:t>Положительные итоги проведения проверок перерасчетов за тепло</a:t>
            </a:r>
            <a:endParaRPr lang="ru-RU" sz="2800"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658618" y="1340768"/>
            <a:ext cx="8025762" cy="4770537"/>
          </a:xfrm>
          <a:prstGeom prst="rect">
            <a:avLst/>
          </a:prstGeom>
        </p:spPr>
        <p:txBody>
          <a:bodyPr wrap="square">
            <a:spAutoFit/>
          </a:bodyPr>
          <a:lstStyle/>
          <a:p>
            <a:pPr algn="just"/>
            <a:r>
              <a:rPr lang="ru-RU" sz="1600" dirty="0">
                <a:latin typeface="Times New Roman" panose="02020603050405020304" pitchFamily="18" charset="0"/>
                <a:cs typeface="Times New Roman" panose="02020603050405020304" pitchFamily="18" charset="0"/>
              </a:rPr>
              <a:t>За 09 месяцев 2018 года в Инспекцию поступило 620 обращений граждан по вопросу предъявления корректировки размера платы за коммунальную услугу по отоплению. В целях всестороннего рассмотрения обращений граждан отделом инициировано 195 внеплановых документарных </a:t>
            </a:r>
            <a:r>
              <a:rPr lang="ru-RU" sz="1600" dirty="0" smtClean="0">
                <a:latin typeface="Times New Roman" panose="02020603050405020304" pitchFamily="18" charset="0"/>
                <a:cs typeface="Times New Roman" panose="02020603050405020304" pitchFamily="18" charset="0"/>
              </a:rPr>
              <a:t>проверок. По </a:t>
            </a:r>
            <a:r>
              <a:rPr lang="ru-RU" sz="1600" dirty="0">
                <a:latin typeface="Times New Roman" panose="02020603050405020304" pitchFamily="18" charset="0"/>
                <a:cs typeface="Times New Roman" panose="02020603050405020304" pitchFamily="18" charset="0"/>
              </a:rPr>
              <a:t>результатам законченных проверок выдано 95 предписаний об устранении нарушений.</a:t>
            </a:r>
          </a:p>
          <a:p>
            <a:pPr algn="just"/>
            <a:r>
              <a:rPr lang="ru-RU" sz="1600" b="1" dirty="0">
                <a:latin typeface="Times New Roman" panose="02020603050405020304" pitchFamily="18" charset="0"/>
                <a:cs typeface="Times New Roman" panose="02020603050405020304" pitchFamily="18" charset="0"/>
              </a:rPr>
              <a:t>Несколько положительных примеров по результатам проверок Инспекции:</a:t>
            </a:r>
          </a:p>
          <a:p>
            <a:pPr algn="just"/>
            <a:r>
              <a:rPr lang="ru-RU" sz="1600" dirty="0">
                <a:latin typeface="Times New Roman" panose="02020603050405020304" pitchFamily="18" charset="0"/>
                <a:cs typeface="Times New Roman" panose="02020603050405020304" pitchFamily="18" charset="0"/>
              </a:rPr>
              <a:t>АО </a:t>
            </a:r>
            <a:r>
              <a:rPr lang="ru-RU" sz="1600" dirty="0" smtClean="0">
                <a:latin typeface="Times New Roman" panose="02020603050405020304" pitchFamily="18" charset="0"/>
                <a:cs typeface="Times New Roman" panose="02020603050405020304" pitchFamily="18" charset="0"/>
              </a:rPr>
              <a:t>«МЭС» произведен </a:t>
            </a:r>
            <a:r>
              <a:rPr lang="ru-RU" sz="1600" dirty="0">
                <a:latin typeface="Times New Roman" panose="02020603050405020304" pitchFamily="18" charset="0"/>
                <a:cs typeface="Times New Roman" panose="02020603050405020304" pitchFamily="18" charset="0"/>
              </a:rPr>
              <a:t>перерасчет размера платы за коммунальную услугу отопление (к возврату потребителям) на сумму – 574 314,29 руб.:</a:t>
            </a:r>
          </a:p>
          <a:p>
            <a:pPr algn="just"/>
            <a:r>
              <a:rPr lang="ru-RU" sz="1600" dirty="0">
                <a:latin typeface="Times New Roman" panose="02020603050405020304" pitchFamily="18" charset="0"/>
                <a:cs typeface="Times New Roman" panose="02020603050405020304" pitchFamily="18" charset="0"/>
              </a:rPr>
              <a:t>- ул. </a:t>
            </a:r>
            <a:r>
              <a:rPr lang="ru-RU" sz="1600" dirty="0" err="1">
                <a:latin typeface="Times New Roman" panose="02020603050405020304" pitchFamily="18" charset="0"/>
                <a:cs typeface="Times New Roman" panose="02020603050405020304" pitchFamily="18" charset="0"/>
              </a:rPr>
              <a:t>Фулика</a:t>
            </a:r>
            <a:r>
              <a:rPr lang="ru-RU" sz="1600" dirty="0">
                <a:latin typeface="Times New Roman" panose="02020603050405020304" pitchFamily="18" charset="0"/>
                <a:cs typeface="Times New Roman" panose="02020603050405020304" pitchFamily="18" charset="0"/>
              </a:rPr>
              <a:t>, д. 8, - 84 737,35 руб.;</a:t>
            </a:r>
          </a:p>
          <a:p>
            <a:pPr algn="just"/>
            <a:r>
              <a:rPr lang="ru-RU" sz="1600" dirty="0">
                <a:latin typeface="Times New Roman" panose="02020603050405020304" pitchFamily="18" charset="0"/>
                <a:cs typeface="Times New Roman" panose="02020603050405020304" pitchFamily="18" charset="0"/>
              </a:rPr>
              <a:t>- ул. Полярная, д.2,- 489 576,94 руб.</a:t>
            </a:r>
          </a:p>
          <a:p>
            <a:pPr algn="just"/>
            <a:r>
              <a:rPr lang="ru-RU" sz="1600" dirty="0">
                <a:latin typeface="Times New Roman" panose="02020603050405020304" pitchFamily="18" charset="0"/>
                <a:cs typeface="Times New Roman" panose="02020603050405020304" pitchFamily="18" charset="0"/>
              </a:rPr>
              <a:t>ООО «УК МУРМАНРЕМСТРОЙ» </a:t>
            </a:r>
            <a:r>
              <a:rPr lang="ru-RU" sz="1600" dirty="0" smtClean="0">
                <a:latin typeface="Times New Roman" panose="02020603050405020304" pitchFamily="18" charset="0"/>
                <a:cs typeface="Times New Roman" panose="02020603050405020304" pitchFamily="18" charset="0"/>
              </a:rPr>
              <a:t>по </a:t>
            </a:r>
            <a:r>
              <a:rPr lang="ru-RU" sz="1600" dirty="0">
                <a:latin typeface="Times New Roman" panose="02020603050405020304" pitchFamily="18" charset="0"/>
                <a:cs typeface="Times New Roman" panose="02020603050405020304" pitchFamily="18" charset="0"/>
              </a:rPr>
              <a:t>ул. Достоевского, д. 3 произведен перерасчет размера платы за коммунальную услугу отопление (к возврату потребителям) – 74 818 руб. В целом возврат  жителям по всему фонду (где были проведены перерасчеты) составил около 2 млн. рублей (как раз, в-основном,  исключение из перерасчета потерь, предъявляемых </a:t>
            </a:r>
            <a:r>
              <a:rPr lang="ru-RU" sz="1600" dirty="0" err="1">
                <a:latin typeface="Times New Roman" panose="02020603050405020304" pitchFamily="18" charset="0"/>
                <a:cs typeface="Times New Roman" panose="02020603050405020304" pitchFamily="18" charset="0"/>
              </a:rPr>
              <a:t>теплоэнергетиком</a:t>
            </a:r>
            <a:r>
              <a:rPr lang="ru-RU" sz="1600" dirty="0">
                <a:latin typeface="Times New Roman" panose="02020603050405020304" pitchFamily="18" charset="0"/>
                <a:cs typeface="Times New Roman" panose="02020603050405020304" pitchFamily="18" charset="0"/>
              </a:rPr>
              <a:t> по ПП РФ № 1034).</a:t>
            </a:r>
          </a:p>
          <a:p>
            <a:pPr algn="just"/>
            <a:r>
              <a:rPr lang="ru-RU" sz="1600" dirty="0">
                <a:latin typeface="Times New Roman" panose="02020603050405020304" pitchFamily="18" charset="0"/>
                <a:cs typeface="Times New Roman" panose="02020603050405020304" pitchFamily="18" charset="0"/>
              </a:rPr>
              <a:t>МУП «</a:t>
            </a:r>
            <a:r>
              <a:rPr lang="ru-RU" sz="1600" dirty="0" err="1">
                <a:latin typeface="Times New Roman" panose="02020603050405020304" pitchFamily="18" charset="0"/>
                <a:cs typeface="Times New Roman" panose="02020603050405020304" pitchFamily="18" charset="0"/>
              </a:rPr>
              <a:t>ТеплоЭнергоРесурс</a:t>
            </a:r>
            <a:r>
              <a:rPr lang="ru-RU" sz="1600" dirty="0">
                <a:latin typeface="Times New Roman" panose="02020603050405020304" pitchFamily="18" charset="0"/>
                <a:cs typeface="Times New Roman" panose="02020603050405020304" pitchFamily="18" charset="0"/>
              </a:rPr>
              <a:t>» поселения Пушной </a:t>
            </a:r>
            <a:r>
              <a:rPr lang="ru-RU" sz="1600" dirty="0" smtClean="0">
                <a:latin typeface="Times New Roman" panose="02020603050405020304" pitchFamily="18" charset="0"/>
                <a:cs typeface="Times New Roman" panose="02020603050405020304" pitchFamily="18" charset="0"/>
              </a:rPr>
              <a:t>потребителям </a:t>
            </a:r>
            <a:r>
              <a:rPr lang="ru-RU" sz="1600" dirty="0">
                <a:latin typeface="Times New Roman" panose="02020603050405020304" pitchFamily="18" charset="0"/>
                <a:cs typeface="Times New Roman" panose="02020603050405020304" pitchFamily="18" charset="0"/>
              </a:rPr>
              <a:t>многоквартирного дома 12 по ул. Центральной в </a:t>
            </a:r>
            <a:r>
              <a:rPr lang="ru-RU" sz="1600" dirty="0" err="1">
                <a:latin typeface="Times New Roman" panose="02020603050405020304" pitchFamily="18" charset="0"/>
                <a:cs typeface="Times New Roman" panose="02020603050405020304" pitchFamily="18" charset="0"/>
              </a:rPr>
              <a:t>н.п</a:t>
            </a:r>
            <a:r>
              <a:rPr lang="ru-RU" sz="1600" dirty="0">
                <a:latin typeface="Times New Roman" panose="02020603050405020304" pitchFamily="18" charset="0"/>
                <a:cs typeface="Times New Roman" panose="02020603050405020304" pitchFamily="18" charset="0"/>
              </a:rPr>
              <a:t>. Пушной произведен перерасчет размера платы за коммунальную услугу отопление (к возврату потребителям), сумма перерасчета составила – 235 326,53 руб.</a:t>
            </a:r>
          </a:p>
        </p:txBody>
      </p:sp>
    </p:spTree>
    <p:extLst>
      <p:ext uri="{BB962C8B-B14F-4D97-AF65-F5344CB8AC3E}">
        <p14:creationId xmlns:p14="http://schemas.microsoft.com/office/powerpoint/2010/main" val="203663797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p:nvPr>
        </p:nvSpPr>
        <p:spPr/>
        <p:txBody>
          <a:bodyPr/>
          <a:lstStyle/>
          <a:p>
            <a:pPr marL="0" indent="0" algn="ctr">
              <a:buNone/>
            </a:pPr>
            <a:r>
              <a:rPr lang="ru-RU" sz="2800" b="1" dirty="0">
                <a:latin typeface="Times New Roman" panose="02020603050405020304" pitchFamily="18" charset="0"/>
                <a:cs typeface="Times New Roman" panose="02020603050405020304" pitchFamily="18" charset="0"/>
              </a:rPr>
              <a:t>Законодательные основы проведения проверок перерасчетов за </a:t>
            </a:r>
            <a:r>
              <a:rPr lang="ru-RU" sz="2800" b="1" dirty="0" smtClean="0">
                <a:latin typeface="Times New Roman" panose="02020603050405020304" pitchFamily="18" charset="0"/>
                <a:cs typeface="Times New Roman" panose="02020603050405020304" pitchFamily="18" charset="0"/>
              </a:rPr>
              <a:t>отопление</a:t>
            </a:r>
          </a:p>
          <a:p>
            <a:endParaRPr lang="ru-RU" dirty="0"/>
          </a:p>
        </p:txBody>
      </p:sp>
      <p:sp>
        <p:nvSpPr>
          <p:cNvPr id="4" name="Прямоугольник 3"/>
          <p:cNvSpPr/>
          <p:nvPr/>
        </p:nvSpPr>
        <p:spPr>
          <a:xfrm>
            <a:off x="611560" y="1412776"/>
            <a:ext cx="8136904" cy="4555093"/>
          </a:xfrm>
          <a:prstGeom prst="rect">
            <a:avLst/>
          </a:prstGeom>
        </p:spPr>
        <p:txBody>
          <a:bodyPr wrap="square">
            <a:spAutoFit/>
          </a:bodyPr>
          <a:lstStyle/>
          <a:p>
            <a:pPr indent="360000" algn="just"/>
            <a:r>
              <a:rPr lang="ru-RU" sz="1600" dirty="0">
                <a:latin typeface="Times New Roman" panose="02020603050405020304" pitchFamily="18" charset="0"/>
                <a:cs typeface="Times New Roman" panose="02020603050405020304" pitchFamily="18" charset="0"/>
              </a:rPr>
              <a:t>В Российской Федерации отношения в сфере предоставления коммунальных услуг гражданам регулируются Жилищным кодексом РФ (далее - ЖК РФ), Правилами предоставления коммунальных услуг собственникам и пользователям помещений в многоквартирных домах и жилых домов, утвержденными постановлением Правительства РФ от 06.05.2011 № 354 (далее – Правила № 354</a:t>
            </a:r>
            <a:r>
              <a:rPr lang="ru-RU" sz="1600" dirty="0" smtClean="0">
                <a:latin typeface="Times New Roman" panose="02020603050405020304" pitchFamily="18" charset="0"/>
                <a:cs typeface="Times New Roman" panose="02020603050405020304" pitchFamily="18" charset="0"/>
              </a:rPr>
              <a:t>).</a:t>
            </a:r>
          </a:p>
          <a:p>
            <a:pPr indent="360000" algn="just"/>
            <a:r>
              <a:rPr lang="ru-RU" sz="1600" dirty="0">
                <a:latin typeface="Times New Roman" panose="02020603050405020304" pitchFamily="18" charset="0"/>
                <a:cs typeface="Times New Roman" panose="02020603050405020304" pitchFamily="18" charset="0"/>
              </a:rPr>
              <a:t>На территории Мурманской области с июля 2013 года действует способ осуществления потребителями оплаты коммунальной услуги по отоплению - равномерно в течение календарного года, согласно которому расчет размера платы за коммунальную услугу по отоплению в многоквартирном доме, оборудованном общедомовым прибором учета тепловой энергии, производится исходя из среднемесячного объема потребления тепловой энергии на отопление за предыдущий год, т.е. при расчете размера платы за коммунальную услугу по отоплению применяется 1/12 объема тепловой энергии, определенного по прибору учета за прошедший год. При этом исполнитель коммунальных услуг должен производить 1 раз в год корректировку размера платы за отопление. Корректировка размера платы за отопление обусловлена наличием разницы между фактическим объемом потребления тепловой энергии (по ОДПУ) и объемом, который предъявлен потребителям.</a:t>
            </a:r>
          </a:p>
          <a:p>
            <a:endParaRPr lang="ru-RU" dirty="0"/>
          </a:p>
        </p:txBody>
      </p:sp>
    </p:spTree>
    <p:extLst>
      <p:ext uri="{BB962C8B-B14F-4D97-AF65-F5344CB8AC3E}">
        <p14:creationId xmlns:p14="http://schemas.microsoft.com/office/powerpoint/2010/main" val="336716979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7158" y="500042"/>
            <a:ext cx="8143901" cy="4748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Rectangle 5"/>
          <p:cNvSpPr>
            <a:spLocks noChangeArrowheads="1"/>
          </p:cNvSpPr>
          <p:nvPr/>
        </p:nvSpPr>
        <p:spPr bwMode="auto">
          <a:xfrm>
            <a:off x="323850" y="5181600"/>
            <a:ext cx="8591550" cy="1219200"/>
          </a:xfrm>
          <a:prstGeom prst="rect">
            <a:avLst/>
          </a:prstGeom>
          <a:noFill/>
          <a:ln w="9525">
            <a:noFill/>
            <a:miter lim="800000"/>
            <a:headEnd/>
            <a:tailEnd/>
          </a:ln>
        </p:spPr>
        <p:txBody>
          <a:bodyPr wrap="none" anchor="ctr"/>
          <a:lstStyle/>
          <a:p>
            <a:pPr>
              <a:lnSpc>
                <a:spcPct val="80000"/>
              </a:lnSpc>
              <a:spcBef>
                <a:spcPct val="10000"/>
              </a:spcBef>
              <a:spcAft>
                <a:spcPct val="10000"/>
              </a:spcAft>
            </a:pPr>
            <a:endParaRPr lang="ru-RU" sz="2000" dirty="0">
              <a:solidFill>
                <a:schemeClr val="tx2">
                  <a:lumMod val="75000"/>
                </a:schemeClr>
              </a:solidFill>
              <a:latin typeface="Arial Unicode MS" pitchFamily="34" charset="-128"/>
              <a:ea typeface="Arial Unicode MS" pitchFamily="34" charset="-128"/>
              <a:cs typeface="Arial Unicode MS" pitchFamily="34" charset="-128"/>
            </a:endParaRPr>
          </a:p>
        </p:txBody>
      </p:sp>
      <p:sp>
        <p:nvSpPr>
          <p:cNvPr id="22532" name="TextBox 7"/>
          <p:cNvSpPr txBox="1">
            <a:spLocks noChangeArrowheads="1"/>
          </p:cNvSpPr>
          <p:nvPr/>
        </p:nvSpPr>
        <p:spPr bwMode="auto">
          <a:xfrm>
            <a:off x="2857488" y="2912417"/>
            <a:ext cx="3706464" cy="461665"/>
          </a:xfrm>
          <a:prstGeom prst="rect">
            <a:avLst/>
          </a:prstGeom>
          <a:noFill/>
          <a:ln w="9525">
            <a:noFill/>
            <a:miter lim="800000"/>
            <a:headEnd/>
            <a:tailEnd/>
          </a:ln>
        </p:spPr>
        <p:txBody>
          <a:bodyPr wrap="none">
            <a:spAutoFit/>
          </a:bodyPr>
          <a:lstStyle/>
          <a:p>
            <a:r>
              <a:rPr lang="ru-RU" sz="2400" b="1" dirty="0">
                <a:latin typeface="Century Gothic" pitchFamily="34" charset="0"/>
                <a:cs typeface="Times New Roman" pitchFamily="18" charset="0"/>
              </a:rPr>
              <a:t>Спасибо за внимание</a:t>
            </a:r>
          </a:p>
        </p:txBody>
      </p:sp>
      <p:pic>
        <p:nvPicPr>
          <p:cNvPr id="6" name="Picture 2" descr="C:\Documents and Settings\yuriryab\Рабочий стол\Шаблон-Мурманск-2.jpg"/>
          <p:cNvPicPr>
            <a:picLocks noChangeAspect="1" noChangeArrowheads="1"/>
          </p:cNvPicPr>
          <p:nvPr/>
        </p:nvPicPr>
        <p:blipFill>
          <a:blip r:embed="rId4" cstate="print"/>
          <a:srcRect/>
          <a:stretch>
            <a:fillRect/>
          </a:stretch>
        </p:blipFill>
        <p:spPr bwMode="auto">
          <a:xfrm>
            <a:off x="6452525" y="5214950"/>
            <a:ext cx="2691475" cy="1643051"/>
          </a:xfrm>
          <a:prstGeom prst="rect">
            <a:avLst/>
          </a:prstGeom>
          <a:noFill/>
          <a:ln w="9525">
            <a:noFill/>
            <a:miter lim="800000"/>
            <a:headEnd/>
            <a:tailEnd/>
          </a:ln>
        </p:spPr>
      </p:pic>
      <p:sp>
        <p:nvSpPr>
          <p:cNvPr id="7" name="Прямоугольник 6"/>
          <p:cNvSpPr/>
          <p:nvPr/>
        </p:nvSpPr>
        <p:spPr>
          <a:xfrm>
            <a:off x="6563952" y="908720"/>
            <a:ext cx="2128822" cy="523220"/>
          </a:xfrm>
          <a:prstGeom prst="rect">
            <a:avLst/>
          </a:prstGeom>
        </p:spPr>
        <p:txBody>
          <a:bodyPr wrap="square">
            <a:spAutoFit/>
          </a:bodyPr>
          <a:lstStyle/>
          <a:p>
            <a:pPr marL="342900" indent="-342900" eaLnBrk="0" hangingPunct="0">
              <a:defRPr/>
            </a:pPr>
            <a:r>
              <a:rPr lang="ru-RU" sz="1400" dirty="0">
                <a:latin typeface="Times New Roman" panose="02020603050405020304" pitchFamily="18" charset="0"/>
                <a:cs typeface="Times New Roman" panose="02020603050405020304" pitchFamily="18" charset="0"/>
              </a:rPr>
              <a:t>12 ноября 2018 г.</a:t>
            </a:r>
          </a:p>
          <a:p>
            <a:pPr marL="342900" indent="-342900" eaLnBrk="0" hangingPunct="0">
              <a:defRPr/>
            </a:pPr>
            <a:r>
              <a:rPr lang="ru-RU" sz="1400" dirty="0">
                <a:latin typeface="Times New Roman" panose="02020603050405020304" pitchFamily="18" charset="0"/>
                <a:cs typeface="Times New Roman" panose="02020603050405020304" pitchFamily="18" charset="0"/>
              </a:rPr>
              <a:t>г. Мурманск</a:t>
            </a:r>
          </a:p>
        </p:txBody>
      </p:sp>
      <p:sp>
        <p:nvSpPr>
          <p:cNvPr id="9" name="Rectangle 6"/>
          <p:cNvSpPr>
            <a:spLocks noChangeArrowheads="1"/>
          </p:cNvSpPr>
          <p:nvPr/>
        </p:nvSpPr>
        <p:spPr bwMode="auto">
          <a:xfrm>
            <a:off x="34888" y="5538138"/>
            <a:ext cx="4714876" cy="1323439"/>
          </a:xfrm>
          <a:prstGeom prst="rect">
            <a:avLst/>
          </a:prstGeom>
          <a:noFill/>
          <a:ln w="9525">
            <a:noFill/>
            <a:miter lim="800000"/>
            <a:headEnd/>
            <a:tailEnd/>
          </a:ln>
        </p:spPr>
        <p:txBody>
          <a:bodyPr wrap="square" anchor="ctr">
            <a:spAutoFit/>
          </a:bodyPr>
          <a:lstStyle/>
          <a:p>
            <a:pPr eaLnBrk="0" hangingPunct="0">
              <a:defRPr/>
            </a:pPr>
            <a:endParaRPr lang="ru-RU" sz="1600" dirty="0" smtClean="0">
              <a:latin typeface="Century Gothic" pitchFamily="34" charset="0"/>
              <a:cs typeface="Times New Roman" pitchFamily="18" charset="0"/>
            </a:endParaRPr>
          </a:p>
          <a:p>
            <a:pPr eaLnBrk="0" hangingPunct="0">
              <a:defRPr/>
            </a:pPr>
            <a:endParaRPr lang="ru-RU" sz="1600" dirty="0" smtClean="0">
              <a:latin typeface="Century Gothic" pitchFamily="34" charset="0"/>
              <a:cs typeface="Times New Roman" pitchFamily="18" charset="0"/>
            </a:endParaRPr>
          </a:p>
          <a:p>
            <a:pPr eaLnBrk="0" hangingPunct="0">
              <a:defRPr/>
            </a:pPr>
            <a:r>
              <a:rPr lang="ru-RU" sz="1600" dirty="0" smtClean="0">
                <a:latin typeface="Times New Roman" panose="02020603050405020304" pitchFamily="18" charset="0"/>
                <a:cs typeface="Times New Roman" panose="02020603050405020304" pitchFamily="18" charset="0"/>
              </a:rPr>
              <a:t>Начальник Государственной жилищной инспекции Мурманской области  </a:t>
            </a:r>
            <a:endParaRPr lang="ru-RU" sz="1600" dirty="0">
              <a:latin typeface="Times New Roman" panose="02020603050405020304" pitchFamily="18" charset="0"/>
              <a:cs typeface="Times New Roman" panose="02020603050405020304" pitchFamily="18" charset="0"/>
            </a:endParaRPr>
          </a:p>
          <a:p>
            <a:pPr eaLnBrk="0" hangingPunct="0">
              <a:defRPr/>
            </a:pPr>
            <a:r>
              <a:rPr lang="ru-RU" sz="1600" dirty="0" smtClean="0">
                <a:latin typeface="Times New Roman" panose="02020603050405020304" pitchFamily="18" charset="0"/>
                <a:cs typeface="Times New Roman" panose="02020603050405020304" pitchFamily="18" charset="0"/>
              </a:rPr>
              <a:t>Кузнецова Алена Александровна</a:t>
            </a:r>
            <a:endParaRPr lang="ru-RU" sz="1600" dirty="0">
              <a:latin typeface="Times New Roman" panose="02020603050405020304" pitchFamily="18" charset="0"/>
              <a:cs typeface="Times New Roman" panose="02020603050405020304" pitchFamily="18" charset="0"/>
            </a:endParaRPr>
          </a:p>
        </p:txBody>
      </p:sp>
      <p:sp>
        <p:nvSpPr>
          <p:cNvPr id="11" name="Прямоугольник 10"/>
          <p:cNvSpPr/>
          <p:nvPr/>
        </p:nvSpPr>
        <p:spPr>
          <a:xfrm>
            <a:off x="214282" y="71414"/>
            <a:ext cx="8929718" cy="461665"/>
          </a:xfrm>
          <a:prstGeom prst="rect">
            <a:avLst/>
          </a:prstGeom>
        </p:spPr>
        <p:txBody>
          <a:bodyPr wrap="square">
            <a:spAutoFit/>
          </a:bodyPr>
          <a:lstStyle/>
          <a:p>
            <a:pPr algn="ctr" eaLnBrk="0" hangingPunct="0">
              <a:defRPr/>
            </a:pPr>
            <a:r>
              <a:rPr lang="ru-RU" sz="2400" b="1" dirty="0">
                <a:latin typeface="Times New Roman" panose="02020603050405020304" pitchFamily="18" charset="0"/>
                <a:cs typeface="Times New Roman" panose="02020603050405020304" pitchFamily="18" charset="0"/>
              </a:rPr>
              <a:t>СевТЭК-2018</a:t>
            </a: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p:nvPr>
        </p:nvSpPr>
        <p:spPr/>
        <p:txBody>
          <a:bodyPr/>
          <a:lstStyle/>
          <a:p>
            <a:pPr marL="0" indent="0" algn="ctr">
              <a:buNone/>
            </a:pPr>
            <a:r>
              <a:rPr lang="ru-RU" sz="2800" b="1" dirty="0" smtClean="0">
                <a:latin typeface="Times New Roman" panose="02020603050405020304" pitchFamily="18" charset="0"/>
                <a:cs typeface="Times New Roman" panose="02020603050405020304" pitchFamily="18" charset="0"/>
              </a:rPr>
              <a:t>Запрашиваемые</a:t>
            </a:r>
            <a:r>
              <a:rPr lang="ru-RU" b="1" dirty="0" smtClean="0">
                <a:latin typeface="Times New Roman" panose="02020603050405020304" pitchFamily="18" charset="0"/>
                <a:cs typeface="Times New Roman" panose="02020603050405020304" pitchFamily="18" charset="0"/>
              </a:rPr>
              <a:t> при проверке документы:</a:t>
            </a:r>
            <a:endParaRPr lang="ru-RU" b="1" dirty="0">
              <a:latin typeface="Times New Roman" panose="02020603050405020304" pitchFamily="18" charset="0"/>
              <a:cs typeface="Times New Roman" panose="02020603050405020304" pitchFamily="18" charset="0"/>
            </a:endParaRPr>
          </a:p>
          <a:p>
            <a:pPr marL="0" indent="0">
              <a:buNone/>
            </a:pPr>
            <a:endParaRPr lang="ru-RU" dirty="0"/>
          </a:p>
        </p:txBody>
      </p:sp>
      <p:sp>
        <p:nvSpPr>
          <p:cNvPr id="3" name="Прямоугольник 2"/>
          <p:cNvSpPr/>
          <p:nvPr/>
        </p:nvSpPr>
        <p:spPr>
          <a:xfrm>
            <a:off x="600660" y="1340768"/>
            <a:ext cx="8025762" cy="4634375"/>
          </a:xfrm>
          <a:prstGeom prst="rect">
            <a:avLst/>
          </a:prstGeom>
        </p:spPr>
        <p:txBody>
          <a:bodyPr wrap="square">
            <a:spAutoFit/>
          </a:bodyPr>
          <a:lstStyle/>
          <a:p>
            <a:pPr algn="just"/>
            <a:r>
              <a:rPr lang="ru-RU" sz="1600" dirty="0" smtClean="0">
                <a:latin typeface="Times New Roman" panose="02020603050405020304" pitchFamily="18" charset="0"/>
                <a:cs typeface="Times New Roman" panose="02020603050405020304" pitchFamily="18" charset="0"/>
              </a:rPr>
              <a:t>- копии </a:t>
            </a:r>
            <a:r>
              <a:rPr lang="ru-RU" sz="1600" dirty="0">
                <a:latin typeface="Times New Roman" panose="02020603050405020304" pitchFamily="18" charset="0"/>
                <a:cs typeface="Times New Roman" panose="02020603050405020304" pitchFamily="18" charset="0"/>
              </a:rPr>
              <a:t>платежных документов для внесения платы за коммунальную услугу по отоплению по проверяемой квартире за период корректировки;</a:t>
            </a:r>
          </a:p>
          <a:p>
            <a:pPr algn="just"/>
            <a:r>
              <a:rPr lang="ru-RU" sz="1600" dirty="0" smtClean="0">
                <a:latin typeface="Times New Roman" panose="02020603050405020304" pitchFamily="18" charset="0"/>
                <a:cs typeface="Times New Roman" panose="02020603050405020304" pitchFamily="18" charset="0"/>
              </a:rPr>
              <a:t>- сведения </a:t>
            </a:r>
            <a:r>
              <a:rPr lang="ru-RU" sz="1600" dirty="0">
                <a:latin typeface="Times New Roman" panose="02020603050405020304" pitchFamily="18" charset="0"/>
                <a:cs typeface="Times New Roman" panose="02020603050405020304" pitchFamily="18" charset="0"/>
              </a:rPr>
              <a:t>о наличии в многоквартирном доме коллективных (общедомовых) приборов учета (далее- ОДПУ) потребления тепловой энергии на отопление, горячее водоснабжение по компоненту на тепловую энергию (Гкал), </a:t>
            </a:r>
            <a:r>
              <a:rPr lang="ru-RU" sz="1600" b="1" dirty="0">
                <a:latin typeface="Times New Roman" panose="02020603050405020304" pitchFamily="18" charset="0"/>
                <a:cs typeface="Times New Roman" panose="02020603050405020304" pitchFamily="18" charset="0"/>
              </a:rPr>
              <a:t>расходомеров горячей воды</a:t>
            </a:r>
            <a:r>
              <a:rPr lang="ru-RU" sz="1600" dirty="0">
                <a:latin typeface="Times New Roman" panose="02020603050405020304" pitchFamily="18" charset="0"/>
                <a:cs typeface="Times New Roman" panose="02020603050405020304" pitchFamily="18" charset="0"/>
              </a:rPr>
              <a:t> (куб. м) (сведения об установке – дата установки, копии первичного акта допуска в эксплуатацию, актов проверки готовности узла учета к эксплуатации перед отопительным периодом, копии паспортов приборов учета);</a:t>
            </a:r>
          </a:p>
          <a:p>
            <a:pPr algn="just"/>
            <a:r>
              <a:rPr lang="ru-RU" sz="1600" dirty="0" smtClean="0">
                <a:latin typeface="Times New Roman" panose="02020603050405020304" pitchFamily="18" charset="0"/>
                <a:cs typeface="Times New Roman" panose="02020603050405020304" pitchFamily="18" charset="0"/>
              </a:rPr>
              <a:t>- копии </a:t>
            </a:r>
            <a:r>
              <a:rPr lang="ru-RU" sz="1600" dirty="0">
                <a:latin typeface="Times New Roman" panose="02020603050405020304" pitchFamily="18" charset="0"/>
                <a:cs typeface="Times New Roman" panose="02020603050405020304" pitchFamily="18" charset="0"/>
              </a:rPr>
              <a:t>документов, подтверждающих выход из строя ОДПУ (в случае выхода в период корректировки), проведение ремонтных работ по устранению неисправностей ОДПУ, акты очередной проверки узла учета тепловой энергии после выполнения ремонтных работ;</a:t>
            </a:r>
          </a:p>
          <a:p>
            <a:pPr algn="just"/>
            <a:r>
              <a:rPr lang="ru-RU" sz="1600" dirty="0" smtClean="0">
                <a:latin typeface="Times New Roman" panose="02020603050405020304" pitchFamily="18" charset="0"/>
                <a:cs typeface="Times New Roman" panose="02020603050405020304" pitchFamily="18" charset="0"/>
              </a:rPr>
              <a:t>- при </a:t>
            </a:r>
            <a:r>
              <a:rPr lang="ru-RU" sz="1600" dirty="0">
                <a:latin typeface="Times New Roman" panose="02020603050405020304" pitchFamily="18" charset="0"/>
                <a:cs typeface="Times New Roman" panose="02020603050405020304" pitchFamily="18" charset="0"/>
              </a:rPr>
              <a:t>наличии ОДПУ тепловой энергии, горячей воды копию паспорта теплового пункта, схему теплового узла (с указанием точек установки приборов учета) многоквартирного дома с расшифровкой условных обозначений схемы;</a:t>
            </a:r>
          </a:p>
          <a:p>
            <a:pPr algn="just"/>
            <a:r>
              <a:rPr lang="ru-RU" sz="1600" b="1" dirty="0" smtClean="0">
                <a:latin typeface="Times New Roman" panose="02020603050405020304" pitchFamily="18" charset="0"/>
                <a:cs typeface="Times New Roman" panose="02020603050405020304" pitchFamily="18" charset="0"/>
              </a:rPr>
              <a:t>- при </a:t>
            </a:r>
            <a:r>
              <a:rPr lang="ru-RU" sz="1600" b="1" dirty="0">
                <a:latin typeface="Times New Roman" panose="02020603050405020304" pitchFamily="18" charset="0"/>
                <a:cs typeface="Times New Roman" panose="02020603050405020304" pitchFamily="18" charset="0"/>
              </a:rPr>
              <a:t>наличии ОДПУ тепловой энергии, горячей воды указать какое количество домов подключено к указанным ОДПУ (исключаются ОДПУ на два и более домов);</a:t>
            </a:r>
            <a:endParaRPr lang="ru-RU" sz="1600"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77655199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p:nvPr>
        </p:nvSpPr>
        <p:spPr/>
        <p:txBody>
          <a:bodyPr/>
          <a:lstStyle/>
          <a:p>
            <a:pPr marL="0" indent="0" algn="ctr">
              <a:buNone/>
            </a:pPr>
            <a:r>
              <a:rPr lang="ru-RU" sz="2800" b="1" dirty="0" smtClean="0">
                <a:latin typeface="Times New Roman" panose="02020603050405020304" pitchFamily="18" charset="0"/>
                <a:cs typeface="Times New Roman" panose="02020603050405020304" pitchFamily="18" charset="0"/>
              </a:rPr>
              <a:t>Запрашиваемые</a:t>
            </a:r>
            <a:r>
              <a:rPr lang="ru-RU" b="1" dirty="0" smtClean="0">
                <a:latin typeface="Times New Roman" panose="02020603050405020304" pitchFamily="18" charset="0"/>
                <a:cs typeface="Times New Roman" panose="02020603050405020304" pitchFamily="18" charset="0"/>
              </a:rPr>
              <a:t> при проверке документы (продолжение):</a:t>
            </a:r>
            <a:endParaRPr lang="ru-RU" b="1" dirty="0">
              <a:latin typeface="Times New Roman" panose="02020603050405020304" pitchFamily="18" charset="0"/>
              <a:cs typeface="Times New Roman" panose="02020603050405020304" pitchFamily="18" charset="0"/>
            </a:endParaRPr>
          </a:p>
          <a:p>
            <a:pPr marL="0" indent="0">
              <a:buNone/>
            </a:pPr>
            <a:endParaRPr lang="ru-RU" dirty="0"/>
          </a:p>
        </p:txBody>
      </p:sp>
      <p:sp>
        <p:nvSpPr>
          <p:cNvPr id="3" name="Прямоугольник 2"/>
          <p:cNvSpPr/>
          <p:nvPr/>
        </p:nvSpPr>
        <p:spPr>
          <a:xfrm>
            <a:off x="600660" y="1340768"/>
            <a:ext cx="8025762" cy="4770537"/>
          </a:xfrm>
          <a:prstGeom prst="rect">
            <a:avLst/>
          </a:prstGeom>
        </p:spPr>
        <p:txBody>
          <a:bodyPr wrap="square">
            <a:spAutoFit/>
          </a:bodyPr>
          <a:lstStyle/>
          <a:p>
            <a:pPr algn="just"/>
            <a:r>
              <a:rPr lang="ru-RU" sz="1600" dirty="0" smtClean="0">
                <a:latin typeface="Times New Roman" panose="02020603050405020304" pitchFamily="18" charset="0"/>
                <a:cs typeface="Times New Roman" panose="02020603050405020304" pitchFamily="18" charset="0"/>
              </a:rPr>
              <a:t>- при </a:t>
            </a:r>
            <a:r>
              <a:rPr lang="ru-RU" sz="1600" dirty="0">
                <a:latin typeface="Times New Roman" panose="02020603050405020304" pitchFamily="18" charset="0"/>
                <a:cs typeface="Times New Roman" panose="02020603050405020304" pitchFamily="18" charset="0"/>
              </a:rPr>
              <a:t>наличии ОДПУ тепловой энергии, горячей воды показания общедомовых приборов учета за соответствующий коммунальный ресурс за период корректировки (помесячно с приложением заверенных копий журналов (отчетов) учета показаний коллективных (общедомовых) приборов учета); </a:t>
            </a:r>
          </a:p>
          <a:p>
            <a:pPr algn="just"/>
            <a:r>
              <a:rPr lang="ru-RU" sz="1600" dirty="0" smtClean="0">
                <a:latin typeface="Times New Roman" panose="02020603050405020304" pitchFamily="18" charset="0"/>
                <a:cs typeface="Times New Roman" panose="02020603050405020304" pitchFamily="18" charset="0"/>
              </a:rPr>
              <a:t>- сведения </a:t>
            </a:r>
            <a:r>
              <a:rPr lang="ru-RU" sz="1600" dirty="0">
                <a:latin typeface="Times New Roman" panose="02020603050405020304" pitchFamily="18" charset="0"/>
                <a:cs typeface="Times New Roman" panose="02020603050405020304" pitchFamily="18" charset="0"/>
              </a:rPr>
              <a:t>о наличии (отсутствии) централизованного теплоснабжения и (или) горячего водоснабжения (используется ли оборудование (бойлер), входящее в состав общего имущества дома, при производстве коммунальной услуги по горячему водоснабжению);</a:t>
            </a:r>
          </a:p>
          <a:p>
            <a:pPr algn="just"/>
            <a:r>
              <a:rPr lang="ru-RU" sz="1600" dirty="0">
                <a:latin typeface="Times New Roman" panose="02020603050405020304" pitchFamily="18" charset="0"/>
                <a:cs typeface="Times New Roman" panose="02020603050405020304" pitchFamily="18" charset="0"/>
              </a:rPr>
              <a:t>-сведения о тарифах, применяемых для расчета размера платы за коммунальную услугу по отоплению;</a:t>
            </a:r>
          </a:p>
          <a:p>
            <a:pPr algn="just"/>
            <a:r>
              <a:rPr lang="ru-RU" sz="1600" dirty="0" smtClean="0">
                <a:latin typeface="Times New Roman" panose="02020603050405020304" pitchFamily="18" charset="0"/>
                <a:cs typeface="Times New Roman" panose="02020603050405020304" pitchFamily="18" charset="0"/>
              </a:rPr>
              <a:t>- расчет </a:t>
            </a:r>
            <a:r>
              <a:rPr lang="ru-RU" sz="1600" dirty="0">
                <a:latin typeface="Times New Roman" panose="02020603050405020304" pitchFamily="18" charset="0"/>
                <a:cs typeface="Times New Roman" panose="02020603050405020304" pitchFamily="18" charset="0"/>
              </a:rPr>
              <a:t>среднемесячного объема потребления тепловой энергии на отопление, учтенного при начислении платы за коммунальную услугу по отоплению в МКД в платежном документе, с расшифровкой и обоснованием значений, использованных при расчете (помесячно);</a:t>
            </a:r>
          </a:p>
          <a:p>
            <a:pPr algn="just"/>
            <a:r>
              <a:rPr lang="ru-RU" sz="1600" dirty="0" smtClean="0">
                <a:latin typeface="Times New Roman" panose="02020603050405020304" pitchFamily="18" charset="0"/>
                <a:cs typeface="Times New Roman" panose="02020603050405020304" pitchFamily="18" charset="0"/>
              </a:rPr>
              <a:t>- расчет </a:t>
            </a:r>
            <a:r>
              <a:rPr lang="ru-RU" sz="1600" dirty="0">
                <a:latin typeface="Times New Roman" panose="02020603050405020304" pitchFamily="18" charset="0"/>
                <a:cs typeface="Times New Roman" panose="02020603050405020304" pitchFamily="18" charset="0"/>
              </a:rPr>
              <a:t>корректировки размера платы за отопление, предъявленной к оплате в платежном документе за соответствующий период потребителям в многоквартирном доме с расшифровкой и обоснованием значений, используемых при расчете;</a:t>
            </a:r>
          </a:p>
          <a:p>
            <a:pPr algn="just"/>
            <a:r>
              <a:rPr lang="ru-RU" sz="1600" dirty="0" smtClean="0">
                <a:latin typeface="Times New Roman" panose="02020603050405020304" pitchFamily="18" charset="0"/>
                <a:cs typeface="Times New Roman" panose="02020603050405020304" pitchFamily="18" charset="0"/>
              </a:rPr>
              <a:t>- расчет </a:t>
            </a:r>
            <a:r>
              <a:rPr lang="ru-RU" sz="1600" dirty="0">
                <a:latin typeface="Times New Roman" panose="02020603050405020304" pitchFamily="18" charset="0"/>
                <a:cs typeface="Times New Roman" panose="02020603050405020304" pitchFamily="18" charset="0"/>
              </a:rPr>
              <a:t>перерасчета размера платы за отопление (изменение норматива/среднемесячного объема потребления) с расшифровкой и обоснованием значений, используемых при расчете</a:t>
            </a:r>
            <a:r>
              <a:rPr lang="ru-RU" sz="1600" dirty="0" smtClean="0">
                <a:latin typeface="Times New Roman" panose="02020603050405020304" pitchFamily="18" charset="0"/>
                <a:cs typeface="Times New Roman" panose="02020603050405020304" pitchFamily="18" charset="0"/>
              </a:rPr>
              <a:t>;</a:t>
            </a:r>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6388561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p:nvPr>
        </p:nvSpPr>
        <p:spPr/>
        <p:txBody>
          <a:bodyPr/>
          <a:lstStyle/>
          <a:p>
            <a:pPr marL="0" indent="0" algn="ctr">
              <a:buNone/>
            </a:pPr>
            <a:r>
              <a:rPr lang="ru-RU" sz="2800" b="1" dirty="0" smtClean="0">
                <a:latin typeface="Times New Roman" panose="02020603050405020304" pitchFamily="18" charset="0"/>
                <a:cs typeface="Times New Roman" panose="02020603050405020304" pitchFamily="18" charset="0"/>
              </a:rPr>
              <a:t>Запрашиваемые</a:t>
            </a:r>
            <a:r>
              <a:rPr lang="ru-RU" b="1" dirty="0" smtClean="0">
                <a:latin typeface="Times New Roman" panose="02020603050405020304" pitchFamily="18" charset="0"/>
                <a:cs typeface="Times New Roman" panose="02020603050405020304" pitchFamily="18" charset="0"/>
              </a:rPr>
              <a:t> при проверке документы (продолжение):</a:t>
            </a:r>
            <a:endParaRPr lang="ru-RU" b="1" dirty="0">
              <a:latin typeface="Times New Roman" panose="02020603050405020304" pitchFamily="18" charset="0"/>
              <a:cs typeface="Times New Roman" panose="02020603050405020304" pitchFamily="18" charset="0"/>
            </a:endParaRPr>
          </a:p>
          <a:p>
            <a:pPr marL="0" indent="0">
              <a:buNone/>
            </a:pPr>
            <a:endParaRPr lang="ru-RU" dirty="0"/>
          </a:p>
        </p:txBody>
      </p:sp>
      <p:sp>
        <p:nvSpPr>
          <p:cNvPr id="3" name="Прямоугольник 2"/>
          <p:cNvSpPr/>
          <p:nvPr/>
        </p:nvSpPr>
        <p:spPr>
          <a:xfrm>
            <a:off x="683568" y="1556792"/>
            <a:ext cx="8025762" cy="4031873"/>
          </a:xfrm>
          <a:prstGeom prst="rect">
            <a:avLst/>
          </a:prstGeom>
        </p:spPr>
        <p:txBody>
          <a:bodyPr wrap="square">
            <a:spAutoFit/>
          </a:bodyPr>
          <a:lstStyle/>
          <a:p>
            <a:pPr algn="just"/>
            <a:r>
              <a:rPr lang="ru-RU" sz="1600" dirty="0" smtClean="0">
                <a:latin typeface="Times New Roman" panose="02020603050405020304" pitchFamily="18" charset="0"/>
                <a:cs typeface="Times New Roman" panose="02020603050405020304" pitchFamily="18" charset="0"/>
              </a:rPr>
              <a:t>- сведения </a:t>
            </a:r>
            <a:r>
              <a:rPr lang="ru-RU" sz="1600" dirty="0">
                <a:latin typeface="Times New Roman" panose="02020603050405020304" pitchFamily="18" charset="0"/>
                <a:cs typeface="Times New Roman" panose="02020603050405020304" pitchFamily="18" charset="0"/>
              </a:rPr>
              <a:t>о наличии потребителей коммунальных ресурсов, являющихся собственниками (пользователями) нежилых помещений в многоквартирном доме c указанием площади занимаемых помещений, объемов потребления тепловой энергии и горячей воды за проверяемый период (копии договоров с приложениями, показания приборов учета горячей воды, расчет объемов тепловой энергии на отопление и горячее водоснабжению по каждому потребителю);</a:t>
            </a:r>
          </a:p>
          <a:p>
            <a:pPr algn="just"/>
            <a:r>
              <a:rPr lang="ru-RU" sz="1600" b="1" dirty="0" smtClean="0">
                <a:latin typeface="Times New Roman" panose="02020603050405020304" pitchFamily="18" charset="0"/>
                <a:cs typeface="Times New Roman" panose="02020603050405020304" pitchFamily="18" charset="0"/>
              </a:rPr>
              <a:t>- сведения </a:t>
            </a:r>
            <a:r>
              <a:rPr lang="ru-RU" sz="1600" b="1" dirty="0">
                <a:latin typeface="Times New Roman" panose="02020603050405020304" pitchFamily="18" charset="0"/>
                <a:cs typeface="Times New Roman" panose="02020603050405020304" pitchFamily="18" charset="0"/>
              </a:rPr>
              <a:t>о наличии индивидуальных приборов учета (далее - ИПУ) горячей воды (указать в каких помещениях установлены);</a:t>
            </a:r>
            <a:endParaRPr lang="ru-RU" sz="1600" dirty="0">
              <a:latin typeface="Times New Roman" panose="02020603050405020304" pitchFamily="18" charset="0"/>
              <a:cs typeface="Times New Roman" panose="02020603050405020304" pitchFamily="18" charset="0"/>
            </a:endParaRPr>
          </a:p>
          <a:p>
            <a:pPr algn="just"/>
            <a:r>
              <a:rPr lang="ru-RU" sz="1600" b="1" dirty="0" smtClean="0">
                <a:latin typeface="Times New Roman" panose="02020603050405020304" pitchFamily="18" charset="0"/>
                <a:cs typeface="Times New Roman" panose="02020603050405020304" pitchFamily="18" charset="0"/>
              </a:rPr>
              <a:t>- сведения </a:t>
            </a:r>
            <a:r>
              <a:rPr lang="ru-RU" sz="1600" b="1" dirty="0">
                <a:latin typeface="Times New Roman" panose="02020603050405020304" pitchFamily="18" charset="0"/>
                <a:cs typeface="Times New Roman" panose="02020603050405020304" pitchFamily="18" charset="0"/>
              </a:rPr>
              <a:t>об объемах горячей воды, определенных по показаниям ИПУ горячей воды за период корректировки (по каждому жилому и нежилому помещению);</a:t>
            </a:r>
            <a:endParaRPr lang="ru-RU" sz="1600" dirty="0">
              <a:latin typeface="Times New Roman" panose="02020603050405020304" pitchFamily="18" charset="0"/>
              <a:cs typeface="Times New Roman" panose="02020603050405020304" pitchFamily="18" charset="0"/>
            </a:endParaRPr>
          </a:p>
          <a:p>
            <a:pPr algn="just"/>
            <a:r>
              <a:rPr lang="ru-RU" sz="1600" b="1" dirty="0" smtClean="0">
                <a:latin typeface="Times New Roman" panose="02020603050405020304" pitchFamily="18" charset="0"/>
                <a:cs typeface="Times New Roman" panose="02020603050405020304" pitchFamily="18" charset="0"/>
              </a:rPr>
              <a:t>- сведения </a:t>
            </a:r>
            <a:r>
              <a:rPr lang="ru-RU" sz="1600" b="1" dirty="0">
                <a:latin typeface="Times New Roman" panose="02020603050405020304" pitchFamily="18" charset="0"/>
                <a:cs typeface="Times New Roman" panose="02020603050405020304" pitchFamily="18" charset="0"/>
              </a:rPr>
              <a:t>о среднемесячных объемах потребления горячей воды, в отношении потребителей, не передавших показания приборов учета в установленные сроки</a:t>
            </a:r>
            <a:r>
              <a:rPr lang="ru-RU" sz="1600" dirty="0">
                <a:latin typeface="Times New Roman" panose="02020603050405020304" pitchFamily="18" charset="0"/>
                <a:cs typeface="Times New Roman" panose="02020603050405020304" pitchFamily="18" charset="0"/>
              </a:rPr>
              <a:t>, рассчитанных в соответствии с пунктом 59 Правил предоставлении коммунальных услуг собственникам и пользователям помещений в многоквартирных домах и жилых домов, утвержденных постановлением Правительства Российской Федерации от 06.05.2011 № 354);</a:t>
            </a:r>
          </a:p>
        </p:txBody>
      </p:sp>
    </p:spTree>
    <p:extLst>
      <p:ext uri="{BB962C8B-B14F-4D97-AF65-F5344CB8AC3E}">
        <p14:creationId xmlns:p14="http://schemas.microsoft.com/office/powerpoint/2010/main" val="303148614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p:nvPr>
        </p:nvSpPr>
        <p:spPr/>
        <p:txBody>
          <a:bodyPr/>
          <a:lstStyle/>
          <a:p>
            <a:pPr marL="0" indent="0" algn="ctr">
              <a:buNone/>
            </a:pPr>
            <a:r>
              <a:rPr lang="ru-RU" sz="2800" b="1" dirty="0" smtClean="0">
                <a:latin typeface="Times New Roman" panose="02020603050405020304" pitchFamily="18" charset="0"/>
                <a:cs typeface="Times New Roman" panose="02020603050405020304" pitchFamily="18" charset="0"/>
              </a:rPr>
              <a:t>Запрашиваемые</a:t>
            </a:r>
            <a:r>
              <a:rPr lang="ru-RU" b="1" dirty="0" smtClean="0">
                <a:latin typeface="Times New Roman" panose="02020603050405020304" pitchFamily="18" charset="0"/>
                <a:cs typeface="Times New Roman" panose="02020603050405020304" pitchFamily="18" charset="0"/>
              </a:rPr>
              <a:t> при проверке документы (продолжение):</a:t>
            </a:r>
            <a:endParaRPr lang="ru-RU" b="1" dirty="0">
              <a:latin typeface="Times New Roman" panose="02020603050405020304" pitchFamily="18" charset="0"/>
              <a:cs typeface="Times New Roman" panose="02020603050405020304" pitchFamily="18" charset="0"/>
            </a:endParaRPr>
          </a:p>
          <a:p>
            <a:pPr marL="0" indent="0">
              <a:buNone/>
            </a:pPr>
            <a:endParaRPr lang="ru-RU" dirty="0"/>
          </a:p>
        </p:txBody>
      </p:sp>
      <p:sp>
        <p:nvSpPr>
          <p:cNvPr id="3" name="Прямоугольник 2"/>
          <p:cNvSpPr/>
          <p:nvPr/>
        </p:nvSpPr>
        <p:spPr>
          <a:xfrm>
            <a:off x="684609" y="1772816"/>
            <a:ext cx="8025762" cy="3539430"/>
          </a:xfrm>
          <a:prstGeom prst="rect">
            <a:avLst/>
          </a:prstGeom>
        </p:spPr>
        <p:txBody>
          <a:bodyPr wrap="square">
            <a:spAutoFit/>
          </a:bodyPr>
          <a:lstStyle/>
          <a:p>
            <a:pPr algn="just"/>
            <a:r>
              <a:rPr lang="ru-RU" sz="1600" dirty="0" smtClean="0">
                <a:latin typeface="Times New Roman" panose="02020603050405020304" pitchFamily="18" charset="0"/>
                <a:cs typeface="Times New Roman" panose="02020603050405020304" pitchFamily="18" charset="0"/>
              </a:rPr>
              <a:t>- сведения </a:t>
            </a:r>
            <a:r>
              <a:rPr lang="ru-RU" sz="1600" dirty="0">
                <a:latin typeface="Times New Roman" panose="02020603050405020304" pitchFamily="18" charset="0"/>
                <a:cs typeface="Times New Roman" panose="02020603050405020304" pitchFamily="18" charset="0"/>
              </a:rPr>
              <a:t>об объемах потребления коммунальной услуги по горячему водоснабжению, определенных исходя из нормативов потребления коммунальной услуги по горячему водоснабжению в соответствии с п.42, 60 Правил № 354;</a:t>
            </a:r>
          </a:p>
          <a:p>
            <a:pPr algn="just"/>
            <a:r>
              <a:rPr lang="ru-RU" sz="1600" dirty="0" smtClean="0">
                <a:latin typeface="Times New Roman" panose="02020603050405020304" pitchFamily="18" charset="0"/>
                <a:cs typeface="Times New Roman" panose="02020603050405020304" pitchFamily="18" charset="0"/>
              </a:rPr>
              <a:t>- сведения </a:t>
            </a:r>
            <a:r>
              <a:rPr lang="ru-RU" sz="1600" dirty="0">
                <a:latin typeface="Times New Roman" panose="02020603050405020304" pitchFamily="18" charset="0"/>
                <a:cs typeface="Times New Roman" panose="02020603050405020304" pitchFamily="18" charset="0"/>
              </a:rPr>
              <a:t>о количестве тепловой энергии, приходящейся на нужды горячего водоснабжения за период корректировки (помесячно), </a:t>
            </a:r>
          </a:p>
          <a:p>
            <a:pPr algn="just"/>
            <a:r>
              <a:rPr lang="ru-RU" sz="1600" b="1" dirty="0" smtClean="0">
                <a:latin typeface="Times New Roman" panose="02020603050405020304" pitchFamily="18" charset="0"/>
                <a:cs typeface="Times New Roman" panose="02020603050405020304" pitchFamily="18" charset="0"/>
              </a:rPr>
              <a:t>- сведения </a:t>
            </a:r>
            <a:r>
              <a:rPr lang="ru-RU" sz="1600" b="1" dirty="0">
                <a:latin typeface="Times New Roman" panose="02020603050405020304" pitchFamily="18" charset="0"/>
                <a:cs typeface="Times New Roman" panose="02020603050405020304" pitchFamily="18" charset="0"/>
              </a:rPr>
              <a:t>об общей площади всех жилых помещений и нежилых помещений с приложением копии технического паспорта на многоквартирный дом;</a:t>
            </a:r>
            <a:endParaRPr lang="ru-RU" sz="1600" dirty="0">
              <a:latin typeface="Times New Roman" panose="02020603050405020304" pitchFamily="18" charset="0"/>
              <a:cs typeface="Times New Roman" panose="02020603050405020304" pitchFamily="18" charset="0"/>
            </a:endParaRPr>
          </a:p>
          <a:p>
            <a:pPr algn="just"/>
            <a:r>
              <a:rPr lang="ru-RU" sz="1600" dirty="0" smtClean="0">
                <a:latin typeface="Times New Roman" panose="02020603050405020304" pitchFamily="18" charset="0"/>
                <a:cs typeface="Times New Roman" panose="02020603050405020304" pitchFamily="18" charset="0"/>
              </a:rPr>
              <a:t>- сведения </a:t>
            </a:r>
            <a:r>
              <a:rPr lang="ru-RU" sz="1600" dirty="0">
                <a:latin typeface="Times New Roman" panose="02020603050405020304" pitchFamily="18" charset="0"/>
                <a:cs typeface="Times New Roman" panose="02020603050405020304" pitchFamily="18" charset="0"/>
              </a:rPr>
              <a:t>о площади помещений, входящих в состав общего имущества в многоквартирном доме, в том числе площадь коридоров, лестничных площадок, межквартирных лестничных площадок, лестниц (без учета подвалов, чердаков и пр.);</a:t>
            </a:r>
          </a:p>
          <a:p>
            <a:pPr algn="just"/>
            <a:r>
              <a:rPr lang="ru-RU" sz="1600" dirty="0" smtClean="0">
                <a:latin typeface="Times New Roman" panose="02020603050405020304" pitchFamily="18" charset="0"/>
                <a:cs typeface="Times New Roman" panose="02020603050405020304" pitchFamily="18" charset="0"/>
              </a:rPr>
              <a:t>- основание </a:t>
            </a:r>
            <a:r>
              <a:rPr lang="ru-RU" sz="1600" dirty="0">
                <a:latin typeface="Times New Roman" panose="02020603050405020304" pitchFamily="18" charset="0"/>
                <a:cs typeface="Times New Roman" panose="02020603050405020304" pitchFamily="18" charset="0"/>
              </a:rPr>
              <a:t>предоставления коммунальных услуг по отоплению и горячему водоснабжению, начисление и предъявление платежных документов к оплате собственникам и пользователям помещений в многоквартирном доме с приложением копий обосновывающих документов.</a:t>
            </a:r>
          </a:p>
        </p:txBody>
      </p:sp>
    </p:spTree>
    <p:extLst>
      <p:ext uri="{BB962C8B-B14F-4D97-AF65-F5344CB8AC3E}">
        <p14:creationId xmlns:p14="http://schemas.microsoft.com/office/powerpoint/2010/main" val="369454249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p:nvPr>
        </p:nvSpPr>
        <p:spPr/>
        <p:txBody>
          <a:bodyPr/>
          <a:lstStyle/>
          <a:p>
            <a:pPr marL="0" lvl="0" indent="0" algn="ctr">
              <a:buNone/>
            </a:pPr>
            <a:endParaRPr lang="ru-RU" sz="2800" b="1" dirty="0" smtClean="0">
              <a:latin typeface="Times New Roman" panose="02020603050405020304" pitchFamily="18" charset="0"/>
              <a:cs typeface="Times New Roman" panose="02020603050405020304" pitchFamily="18" charset="0"/>
            </a:endParaRPr>
          </a:p>
          <a:p>
            <a:pPr marL="0" lvl="0" indent="0" algn="ctr">
              <a:buNone/>
            </a:pPr>
            <a:r>
              <a:rPr lang="ru-RU" sz="2800" b="1" dirty="0" smtClean="0">
                <a:latin typeface="Times New Roman" panose="02020603050405020304" pitchFamily="18" charset="0"/>
                <a:cs typeface="Times New Roman" panose="02020603050405020304" pitchFamily="18" charset="0"/>
              </a:rPr>
              <a:t>Учет </a:t>
            </a:r>
            <a:r>
              <a:rPr lang="ru-RU" sz="2800" b="1" dirty="0">
                <a:latin typeface="Times New Roman" panose="02020603050405020304" pitchFamily="18" charset="0"/>
                <a:cs typeface="Times New Roman" panose="02020603050405020304" pitchFamily="18" charset="0"/>
              </a:rPr>
              <a:t>схемы теплоснабжения и вариантов установки общедомовых приборов </a:t>
            </a:r>
            <a:r>
              <a:rPr lang="ru-RU" sz="2800" b="1" dirty="0" smtClean="0">
                <a:latin typeface="Times New Roman" panose="02020603050405020304" pitchFamily="18" charset="0"/>
                <a:cs typeface="Times New Roman" panose="02020603050405020304" pitchFamily="18" charset="0"/>
              </a:rPr>
              <a:t>учета</a:t>
            </a:r>
            <a:endParaRPr lang="ru-RU" sz="2800" dirty="0">
              <a:latin typeface="Times New Roman" panose="02020603050405020304" pitchFamily="18" charset="0"/>
              <a:cs typeface="Times New Roman" panose="02020603050405020304" pitchFamily="18" charset="0"/>
            </a:endParaRPr>
          </a:p>
          <a:p>
            <a:pPr marL="0" indent="0">
              <a:buNone/>
            </a:pPr>
            <a:endParaRPr lang="ru-RU" dirty="0"/>
          </a:p>
        </p:txBody>
      </p:sp>
      <p:sp>
        <p:nvSpPr>
          <p:cNvPr id="3" name="Прямоугольник 2"/>
          <p:cNvSpPr/>
          <p:nvPr/>
        </p:nvSpPr>
        <p:spPr>
          <a:xfrm>
            <a:off x="684609" y="2564904"/>
            <a:ext cx="8025762" cy="1815882"/>
          </a:xfrm>
          <a:prstGeom prst="rect">
            <a:avLst/>
          </a:prstGeom>
        </p:spPr>
        <p:txBody>
          <a:bodyPr wrap="square">
            <a:spAutoFit/>
          </a:bodyPr>
          <a:lstStyle/>
          <a:p>
            <a:pPr algn="just"/>
            <a:r>
              <a:rPr lang="ru-RU" sz="1600" dirty="0">
                <a:latin typeface="Times New Roman" panose="02020603050405020304" pitchFamily="18" charset="0"/>
                <a:cs typeface="Times New Roman" panose="02020603050405020304" pitchFamily="18" charset="0"/>
              </a:rPr>
              <a:t>При проведении проверок порядка расчета корректировки размера платы за коммунальную услугу по отоплению:</a:t>
            </a:r>
          </a:p>
          <a:p>
            <a:pPr algn="just"/>
            <a:r>
              <a:rPr lang="ru-RU" sz="1600" dirty="0">
                <a:latin typeface="Times New Roman" panose="02020603050405020304" pitchFamily="18" charset="0"/>
                <a:cs typeface="Times New Roman" panose="02020603050405020304" pitchFamily="18" charset="0"/>
              </a:rPr>
              <a:t>- анализируется принципиальная схема теплоснабжения в части установки ОДПУ (для исключения случаев «ОДПУ на 2 МКД», применение схемы «подача минус </a:t>
            </a:r>
            <a:r>
              <a:rPr lang="ru-RU" sz="1600" dirty="0" err="1">
                <a:latin typeface="Times New Roman" panose="02020603050405020304" pitchFamily="18" charset="0"/>
                <a:cs typeface="Times New Roman" panose="02020603050405020304" pitchFamily="18" charset="0"/>
              </a:rPr>
              <a:t>обратка</a:t>
            </a:r>
            <a:r>
              <a:rPr lang="ru-RU" sz="1600" dirty="0">
                <a:latin typeface="Times New Roman" panose="02020603050405020304" pitchFamily="18" charset="0"/>
                <a:cs typeface="Times New Roman" panose="02020603050405020304" pitchFamily="18" charset="0"/>
              </a:rPr>
              <a:t>»);</a:t>
            </a:r>
          </a:p>
          <a:p>
            <a:pPr algn="just"/>
            <a:r>
              <a:rPr lang="ru-RU" sz="1600" dirty="0">
                <a:latin typeface="Times New Roman" panose="02020603050405020304" pitchFamily="18" charset="0"/>
                <a:cs typeface="Times New Roman" panose="02020603050405020304" pitchFamily="18" charset="0"/>
              </a:rPr>
              <a:t>- в случае отсутствия ОДПУ горячей воды на системе горячего водоснабжения для определения объема тепловой энергии, использованной на приготовление горячей воды, применяется расчетный метод ((</a:t>
            </a:r>
            <a:r>
              <a:rPr lang="ru-RU" sz="1600" dirty="0" err="1">
                <a:latin typeface="Times New Roman" panose="02020603050405020304" pitchFamily="18" charset="0"/>
                <a:cs typeface="Times New Roman" panose="02020603050405020304" pitchFamily="18" charset="0"/>
              </a:rPr>
              <a:t>ИПУ+Сред</a:t>
            </a:r>
            <a:r>
              <a:rPr lang="ru-RU" sz="1600" dirty="0">
                <a:latin typeface="Times New Roman" panose="02020603050405020304" pitchFamily="18" charset="0"/>
                <a:cs typeface="Times New Roman" panose="02020603050405020304" pitchFamily="18" charset="0"/>
              </a:rPr>
              <a:t>.+</a:t>
            </a:r>
            <a:r>
              <a:rPr lang="en-US" sz="1600" dirty="0">
                <a:latin typeface="Times New Roman" panose="02020603050405020304" pitchFamily="18" charset="0"/>
                <a:cs typeface="Times New Roman" panose="02020603050405020304" pitchFamily="18" charset="0"/>
              </a:rPr>
              <a:t>N</a:t>
            </a:r>
            <a:r>
              <a:rPr lang="ru-RU" sz="1600" dirty="0">
                <a:latin typeface="Times New Roman" panose="02020603050405020304" pitchFamily="18" charset="0"/>
                <a:cs typeface="Times New Roman" panose="02020603050405020304" pitchFamily="18" charset="0"/>
              </a:rPr>
              <a:t>)* кол-во т/эн на подогрев);</a:t>
            </a:r>
          </a:p>
        </p:txBody>
      </p:sp>
    </p:spTree>
    <p:extLst>
      <p:ext uri="{BB962C8B-B14F-4D97-AF65-F5344CB8AC3E}">
        <p14:creationId xmlns:p14="http://schemas.microsoft.com/office/powerpoint/2010/main" val="393495088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p:nvPr>
        </p:nvSpPr>
        <p:spPr/>
        <p:txBody>
          <a:bodyPr/>
          <a:lstStyle/>
          <a:p>
            <a:pPr marL="0" lvl="0" indent="0" algn="ctr">
              <a:buNone/>
            </a:pPr>
            <a:endParaRPr lang="ru-RU" sz="2800" b="1" dirty="0" smtClean="0">
              <a:latin typeface="Times New Roman" panose="02020603050405020304" pitchFamily="18" charset="0"/>
              <a:cs typeface="Times New Roman" panose="02020603050405020304" pitchFamily="18" charset="0"/>
            </a:endParaRPr>
          </a:p>
          <a:p>
            <a:pPr marL="0" lvl="0" indent="0" algn="ctr">
              <a:buNone/>
            </a:pPr>
            <a:r>
              <a:rPr lang="ru-RU" sz="2800" b="1" dirty="0">
                <a:latin typeface="Times New Roman" panose="02020603050405020304" pitchFamily="18" charset="0"/>
                <a:cs typeface="Times New Roman" panose="02020603050405020304" pitchFamily="18" charset="0"/>
              </a:rPr>
              <a:t>Учет площадей, индивидуального потребления ГВС (ИПУ, норматив и среднее)</a:t>
            </a:r>
            <a:endParaRPr lang="ru-RU"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684609" y="2564904"/>
            <a:ext cx="8025762" cy="1815882"/>
          </a:xfrm>
          <a:prstGeom prst="rect">
            <a:avLst/>
          </a:prstGeom>
        </p:spPr>
        <p:txBody>
          <a:bodyPr wrap="square">
            <a:spAutoFit/>
          </a:bodyPr>
          <a:lstStyle/>
          <a:p>
            <a:pPr algn="just"/>
            <a:r>
              <a:rPr lang="ru-RU" sz="1600" dirty="0">
                <a:latin typeface="Times New Roman" panose="02020603050405020304" pitchFamily="18" charset="0"/>
                <a:cs typeface="Times New Roman" panose="02020603050405020304" pitchFamily="18" charset="0"/>
              </a:rPr>
              <a:t>При проведении проверок порядка расчета корректировки размера платы за коммунальную услугу по отоплению:</a:t>
            </a:r>
          </a:p>
          <a:p>
            <a:pPr algn="just"/>
            <a:r>
              <a:rPr lang="ru-RU" sz="1600" dirty="0">
                <a:latin typeface="Times New Roman" panose="02020603050405020304" pitchFamily="18" charset="0"/>
                <a:cs typeface="Times New Roman" panose="02020603050405020304" pitchFamily="18" charset="0"/>
              </a:rPr>
              <a:t>- проверяется соответствие площадей МКД, применяемых при расчете корректировки, технической документации МКД, в том числе запрашиваются площади из ГУПТИ;</a:t>
            </a:r>
          </a:p>
          <a:p>
            <a:pPr algn="just"/>
            <a:r>
              <a:rPr lang="ru-RU" sz="1600" dirty="0">
                <a:latin typeface="Times New Roman" panose="02020603050405020304" pitchFamily="18" charset="0"/>
                <a:cs typeface="Times New Roman" panose="02020603050405020304" pitchFamily="18" charset="0"/>
              </a:rPr>
              <a:t>- проверяются показания индивидуальных приборов учета, начисления по нормативу (где нет ИПУ), начисления по среднему, при отсутствии передачи показаний ИПУ за предыдущие периоды, начисление повышающих коэффициентов.</a:t>
            </a:r>
          </a:p>
        </p:txBody>
      </p:sp>
    </p:spTree>
    <p:extLst>
      <p:ext uri="{BB962C8B-B14F-4D97-AF65-F5344CB8AC3E}">
        <p14:creationId xmlns:p14="http://schemas.microsoft.com/office/powerpoint/2010/main" val="23707640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p:nvPr>
        </p:nvSpPr>
        <p:spPr/>
        <p:txBody>
          <a:bodyPr/>
          <a:lstStyle/>
          <a:p>
            <a:pPr marL="0" lvl="0" indent="0" algn="ctr">
              <a:buNone/>
            </a:pPr>
            <a:endParaRPr lang="ru-RU" sz="2800" b="1" dirty="0" smtClean="0">
              <a:latin typeface="Times New Roman" panose="02020603050405020304" pitchFamily="18" charset="0"/>
              <a:cs typeface="Times New Roman" panose="02020603050405020304" pitchFamily="18" charset="0"/>
            </a:endParaRPr>
          </a:p>
          <a:p>
            <a:pPr marL="0" lvl="0" indent="0" algn="ctr">
              <a:buNone/>
            </a:pPr>
            <a:r>
              <a:rPr lang="ru-RU" sz="2800" b="1" dirty="0" smtClean="0">
                <a:latin typeface="Times New Roman" panose="02020603050405020304" pitchFamily="18" charset="0"/>
                <a:cs typeface="Times New Roman" panose="02020603050405020304" pitchFamily="18" charset="0"/>
              </a:rPr>
              <a:t>Проверка </a:t>
            </a:r>
            <a:r>
              <a:rPr lang="ru-RU" sz="2800" b="1" dirty="0">
                <a:latin typeface="Times New Roman" panose="02020603050405020304" pitchFamily="18" charset="0"/>
                <a:cs typeface="Times New Roman" panose="02020603050405020304" pitchFamily="18" charset="0"/>
              </a:rPr>
              <a:t>ведомостей и актов ввода в эксплуатацию общедомовых приборов учета. Проверка периодов (отопительный, </a:t>
            </a:r>
            <a:r>
              <a:rPr lang="ru-RU" sz="2800" b="1" dirty="0" err="1">
                <a:latin typeface="Times New Roman" panose="02020603050405020304" pitchFamily="18" charset="0"/>
                <a:cs typeface="Times New Roman" panose="02020603050405020304" pitchFamily="18" charset="0"/>
              </a:rPr>
              <a:t>межотопительный</a:t>
            </a:r>
            <a:r>
              <a:rPr lang="ru-RU" sz="2800" b="1" dirty="0">
                <a:latin typeface="Times New Roman" panose="02020603050405020304" pitchFamily="18" charset="0"/>
                <a:cs typeface="Times New Roman" panose="02020603050405020304" pitchFamily="18" charset="0"/>
              </a:rPr>
              <a:t>, поверочный, выход из строя</a:t>
            </a:r>
            <a:r>
              <a:rPr lang="ru-RU" sz="2800" b="1" dirty="0" smtClean="0">
                <a:latin typeface="Times New Roman" panose="02020603050405020304" pitchFamily="18" charset="0"/>
                <a:cs typeface="Times New Roman" panose="02020603050405020304" pitchFamily="18" charset="0"/>
              </a:rPr>
              <a:t>)</a:t>
            </a:r>
            <a:endParaRPr lang="ru-RU" sz="2800"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689680" y="2924944"/>
            <a:ext cx="8025762" cy="1815882"/>
          </a:xfrm>
          <a:prstGeom prst="rect">
            <a:avLst/>
          </a:prstGeom>
        </p:spPr>
        <p:txBody>
          <a:bodyPr wrap="square">
            <a:spAutoFit/>
          </a:bodyPr>
          <a:lstStyle/>
          <a:p>
            <a:r>
              <a:rPr lang="ru-RU" sz="1600" dirty="0">
                <a:latin typeface="Times New Roman" panose="02020603050405020304" pitchFamily="18" charset="0"/>
                <a:cs typeface="Times New Roman" panose="02020603050405020304" pitchFamily="18" charset="0"/>
              </a:rPr>
              <a:t>При проведении проверок порядка расчета корректировки размера платы за коммунальную услугу по отоплению:</a:t>
            </a:r>
          </a:p>
          <a:p>
            <a:r>
              <a:rPr lang="ru-RU" sz="1600" dirty="0">
                <a:latin typeface="Times New Roman" panose="02020603050405020304" pitchFamily="18" charset="0"/>
                <a:cs typeface="Times New Roman" panose="02020603050405020304" pitchFamily="18" charset="0"/>
              </a:rPr>
              <a:t>- обязательно наличие акта ввода в эксплуатацию ОДПУ либо акт повторного допуска в эксплуатацию (выход из строя и допуск в отопительный период);</a:t>
            </a:r>
          </a:p>
          <a:p>
            <a:r>
              <a:rPr lang="ru-RU" sz="1600" dirty="0">
                <a:latin typeface="Times New Roman" panose="02020603050405020304" pitchFamily="18" charset="0"/>
                <a:cs typeface="Times New Roman" panose="02020603050405020304" pitchFamily="18" charset="0"/>
              </a:rPr>
              <a:t>- к учету принимаются ведомости учета тепловой энергии помесячно, в период выхода из строя – 3 месяца объем т/энергии рассчитывается по среднему, затем по нормативу потребления. (п. 59(1) Правил №354).</a:t>
            </a:r>
          </a:p>
        </p:txBody>
      </p:sp>
    </p:spTree>
    <p:extLst>
      <p:ext uri="{BB962C8B-B14F-4D97-AF65-F5344CB8AC3E}">
        <p14:creationId xmlns:p14="http://schemas.microsoft.com/office/powerpoint/2010/main" val="243497922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сполнительная">
  <a:themeElements>
    <a:clrScheme name="Исполнительная">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Исполнительн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Исполнитель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33558</TotalTime>
  <Words>2590</Words>
  <Application>Microsoft Office PowerPoint</Application>
  <PresentationFormat>Экран (4:3)</PresentationFormat>
  <Paragraphs>130</Paragraphs>
  <Slides>20</Slides>
  <Notes>2</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20</vt:i4>
      </vt:variant>
    </vt:vector>
  </HeadingPairs>
  <TitlesOfParts>
    <vt:vector size="28" baseType="lpstr">
      <vt:lpstr>Arial</vt:lpstr>
      <vt:lpstr>Times New Roman</vt:lpstr>
      <vt:lpstr>Courier New</vt:lpstr>
      <vt:lpstr>Calibri</vt:lpstr>
      <vt:lpstr>Century Gothic</vt:lpstr>
      <vt:lpstr>Palatino Linotype</vt:lpstr>
      <vt:lpstr>Arial Unicode MS</vt:lpstr>
      <vt:lpstr>Исполнительная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Министерство финансов МО</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Базась Александра Юрьевна</dc:creator>
  <cp:lastModifiedBy>Ракитская И.В.</cp:lastModifiedBy>
  <cp:revision>2017</cp:revision>
  <cp:lastPrinted>2015-11-24T07:13:24Z</cp:lastPrinted>
  <dcterms:created xsi:type="dcterms:W3CDTF">2011-10-19T07:13:58Z</dcterms:created>
  <dcterms:modified xsi:type="dcterms:W3CDTF">2018-11-10T11:42:14Z</dcterms:modified>
</cp:coreProperties>
</file>