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6" r:id="rId2"/>
    <p:sldId id="256" r:id="rId3"/>
    <p:sldId id="257" r:id="rId4"/>
    <p:sldId id="258" r:id="rId5"/>
    <p:sldId id="263" r:id="rId6"/>
    <p:sldId id="259" r:id="rId7"/>
    <p:sldId id="260" r:id="rId8"/>
    <p:sldId id="261" r:id="rId9"/>
    <p:sldId id="262" r:id="rId10"/>
    <p:sldId id="267" r:id="rId11"/>
    <p:sldId id="265" r:id="rId12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83388F-B8B1-4A05-8388-0F47E792E41B}" type="datetimeFigureOut">
              <a:rPr lang="ru-RU" smtClean="0"/>
              <a:t>10.11.2018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1D9243-C329-4684-B68A-BE7374ED6F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5887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5FC57-7BC3-42C7-BCF6-F37B2BC7C4A5}" type="datetimeFigureOut">
              <a:rPr lang="ru-RU" smtClean="0"/>
              <a:t>10.11.2018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04CD2-68D1-45B8-B6CA-6F02D7EF15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8234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5FC57-7BC3-42C7-BCF6-F37B2BC7C4A5}" type="datetimeFigureOut">
              <a:rPr lang="ru-RU" smtClean="0"/>
              <a:t>10.11.2018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04CD2-68D1-45B8-B6CA-6F02D7EF15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9073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5FC57-7BC3-42C7-BCF6-F37B2BC7C4A5}" type="datetimeFigureOut">
              <a:rPr lang="ru-RU" smtClean="0"/>
              <a:t>10.11.2018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04CD2-68D1-45B8-B6CA-6F02D7EF15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12034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C9F1A-58C0-489F-9EC7-C421EE7B58E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8783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5FC57-7BC3-42C7-BCF6-F37B2BC7C4A5}" type="datetimeFigureOut">
              <a:rPr lang="ru-RU" smtClean="0"/>
              <a:t>10.11.2018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04CD2-68D1-45B8-B6CA-6F02D7EF15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9640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5FC57-7BC3-42C7-BCF6-F37B2BC7C4A5}" type="datetimeFigureOut">
              <a:rPr lang="ru-RU" smtClean="0"/>
              <a:t>10.11.2018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04CD2-68D1-45B8-B6CA-6F02D7EF15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18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5FC57-7BC3-42C7-BCF6-F37B2BC7C4A5}" type="datetimeFigureOut">
              <a:rPr lang="ru-RU" smtClean="0"/>
              <a:t>10.11.2018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04CD2-68D1-45B8-B6CA-6F02D7EF15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2975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5FC57-7BC3-42C7-BCF6-F37B2BC7C4A5}" type="datetimeFigureOut">
              <a:rPr lang="ru-RU" smtClean="0"/>
              <a:t>10.11.2018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04CD2-68D1-45B8-B6CA-6F02D7EF15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0173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5FC57-7BC3-42C7-BCF6-F37B2BC7C4A5}" type="datetimeFigureOut">
              <a:rPr lang="ru-RU" smtClean="0"/>
              <a:t>10.11.2018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04CD2-68D1-45B8-B6CA-6F02D7EF15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4425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5FC57-7BC3-42C7-BCF6-F37B2BC7C4A5}" type="datetimeFigureOut">
              <a:rPr lang="ru-RU" smtClean="0"/>
              <a:t>10.11.2018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04CD2-68D1-45B8-B6CA-6F02D7EF15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089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5FC57-7BC3-42C7-BCF6-F37B2BC7C4A5}" type="datetimeFigureOut">
              <a:rPr lang="ru-RU" smtClean="0"/>
              <a:t>10.11.2018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04CD2-68D1-45B8-B6CA-6F02D7EF15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562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5FC57-7BC3-42C7-BCF6-F37B2BC7C4A5}" type="datetimeFigureOut">
              <a:rPr lang="ru-RU" smtClean="0"/>
              <a:t>10.11.2018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04CD2-68D1-45B8-B6CA-6F02D7EF15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0140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B5FC57-7BC3-42C7-BCF6-F37B2BC7C4A5}" type="datetimeFigureOut">
              <a:rPr lang="ru-RU" smtClean="0"/>
              <a:t>10.11.2018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E04CD2-68D1-45B8-B6CA-6F02D7EF15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0536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90625" y="-876300"/>
            <a:ext cx="11525250" cy="8667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76350" y="1700808"/>
            <a:ext cx="777686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Century Gothic" pitchFamily="34" charset="0"/>
                <a:cs typeface="Times New Roman" pitchFamily="18" charset="0"/>
              </a:rPr>
              <a:t>Реальные и эффективные методы энергосбережения и снижения затрат на самые дорогостоящие коммунальные ресурсы (горячая воды и  тепловая энергия)</a:t>
            </a:r>
            <a:endParaRPr lang="ru-RU" sz="3200" b="1" dirty="0">
              <a:solidFill>
                <a:srgbClr val="FF0000"/>
              </a:solidFill>
              <a:latin typeface="Century Gothic" pitchFamily="34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32240" y="44624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80112" y="4462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b="1" dirty="0">
                <a:latin typeface="Century Gothic" pitchFamily="34" charset="0"/>
                <a:cs typeface="Times New Roman" pitchFamily="18" charset="0"/>
              </a:rPr>
              <a:t>Писарев Дмитрий Александрович </a:t>
            </a:r>
          </a:p>
          <a:p>
            <a:pPr algn="ctr" eaLnBrk="0" hangingPunct="0">
              <a:defRPr/>
            </a:pPr>
            <a:endParaRPr lang="ru-RU" b="1" dirty="0">
              <a:latin typeface="Century Gothic" pitchFamily="34" charset="0"/>
              <a:cs typeface="Times New Roman" pitchFamily="18" charset="0"/>
            </a:endParaRPr>
          </a:p>
          <a:p>
            <a:pPr algn="ctr" eaLnBrk="0" hangingPunct="0">
              <a:defRPr/>
            </a:pPr>
            <a:r>
              <a:rPr lang="ru-RU" b="1" dirty="0">
                <a:latin typeface="Century Gothic" pitchFamily="34" charset="0"/>
                <a:cs typeface="Times New Roman" pitchFamily="18" charset="0"/>
              </a:rPr>
              <a:t>Представитель компании КОМОС в Мурманской области</a:t>
            </a:r>
            <a:endParaRPr lang="ru-RU" b="1" dirty="0">
              <a:latin typeface="Century Gothic" pitchFamily="34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47664" y="-661720"/>
            <a:ext cx="26983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СевТЭК-2018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90625" y="-876300"/>
            <a:ext cx="11525250" cy="822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436096" y="-76945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ru-RU" b="1" dirty="0" smtClean="0">
                <a:latin typeface="Century Gothic" pitchFamily="34" charset="0"/>
                <a:cs typeface="Times New Roman" pitchFamily="18" charset="0"/>
              </a:rPr>
              <a:t>Писарев Дмитрий Александрович </a:t>
            </a:r>
          </a:p>
          <a:p>
            <a:pPr eaLnBrk="0" hangingPunct="0">
              <a:defRPr/>
            </a:pPr>
            <a:endParaRPr lang="ru-RU" b="1" dirty="0" smtClean="0">
              <a:latin typeface="Century Gothic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b="1" dirty="0" smtClean="0">
                <a:latin typeface="Century Gothic" pitchFamily="34" charset="0"/>
                <a:cs typeface="Times New Roman" pitchFamily="18" charset="0"/>
              </a:rPr>
              <a:t>Представитель компании КОМОС в Мурманской области</a:t>
            </a:r>
            <a:endParaRPr lang="ru-RU" b="1" dirty="0">
              <a:latin typeface="Century Gothic" pitchFamily="34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55118" y="-261611"/>
            <a:ext cx="15981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СевТЭК-2018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286000" y="1628800"/>
            <a:ext cx="595840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Century Gothic" pitchFamily="34" charset="0"/>
                <a:cs typeface="Times New Roman" pitchFamily="18" charset="0"/>
              </a:rPr>
              <a:t>Реальные и эффективные методы энергосбережения и снижения затрат на самые дорогостоящие коммунальные ресурсы (горячая воды и  тепловая энергия)</a:t>
            </a:r>
            <a:endParaRPr lang="ru-RU" sz="2800" b="1" dirty="0">
              <a:solidFill>
                <a:srgbClr val="FF0000"/>
              </a:solidFill>
              <a:latin typeface="Century Gothic" pitchFamily="34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110106" y="6093296"/>
            <a:ext cx="20338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 eaLnBrk="0" hangingPunct="0">
              <a:defRPr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 ноября 2018 г.</a:t>
            </a:r>
          </a:p>
          <a:p>
            <a:pPr marL="342900" indent="-342900" algn="ctr" eaLnBrk="0" hangingPunct="0">
              <a:defRPr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Мурманск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3995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Сайт компании </a:t>
            </a:r>
            <a:r>
              <a:rPr lang="en-US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http://www.groupkomos.ru/</a:t>
            </a:r>
            <a:endParaRPr lang="ru-RU" sz="3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309252"/>
            <a:ext cx="6624736" cy="5324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9001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Спасибо за внимание!!!</a:t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 eaLnBrk="0" hangingPunct="0">
              <a:buNone/>
              <a:defRPr/>
            </a:pPr>
            <a:r>
              <a:rPr lang="ru-RU" sz="2800" b="1" dirty="0" smtClean="0">
                <a:solidFill>
                  <a:schemeClr val="tx2"/>
                </a:solidFill>
                <a:latin typeface="Century Gothic" pitchFamily="34" charset="0"/>
                <a:cs typeface="Times New Roman" pitchFamily="18" charset="0"/>
              </a:rPr>
              <a:t>Писарев </a:t>
            </a:r>
            <a:r>
              <a:rPr lang="ru-RU" sz="2800" b="1" dirty="0">
                <a:solidFill>
                  <a:schemeClr val="tx2"/>
                </a:solidFill>
                <a:latin typeface="Century Gothic" pitchFamily="34" charset="0"/>
                <a:cs typeface="Times New Roman" pitchFamily="18" charset="0"/>
              </a:rPr>
              <a:t>Дмитрий </a:t>
            </a:r>
            <a:r>
              <a:rPr lang="ru-RU" sz="2800" b="1" dirty="0" smtClean="0">
                <a:solidFill>
                  <a:schemeClr val="tx2"/>
                </a:solidFill>
                <a:latin typeface="Century Gothic" pitchFamily="34" charset="0"/>
                <a:cs typeface="Times New Roman" pitchFamily="18" charset="0"/>
              </a:rPr>
              <a:t>Александрович – </a:t>
            </a:r>
          </a:p>
          <a:p>
            <a:pPr marL="0" indent="0" algn="ctr" eaLnBrk="0" hangingPunct="0">
              <a:buNone/>
              <a:defRPr/>
            </a:pPr>
            <a:r>
              <a:rPr lang="ru-RU" sz="2800" b="1" dirty="0" smtClean="0">
                <a:solidFill>
                  <a:schemeClr val="tx2"/>
                </a:solidFill>
                <a:latin typeface="Century Gothic" pitchFamily="34" charset="0"/>
                <a:cs typeface="Times New Roman" pitchFamily="18" charset="0"/>
              </a:rPr>
              <a:t>представитель </a:t>
            </a:r>
            <a:r>
              <a:rPr lang="ru-RU" sz="2800" b="1" dirty="0">
                <a:solidFill>
                  <a:schemeClr val="tx2"/>
                </a:solidFill>
                <a:latin typeface="Century Gothic" pitchFamily="34" charset="0"/>
                <a:cs typeface="Times New Roman" pitchFamily="18" charset="0"/>
              </a:rPr>
              <a:t>компании КОМОС в Мурманской </a:t>
            </a:r>
            <a:r>
              <a:rPr lang="ru-RU" sz="2800" b="1" dirty="0" smtClean="0">
                <a:solidFill>
                  <a:schemeClr val="tx2"/>
                </a:solidFill>
                <a:latin typeface="Century Gothic" pitchFamily="34" charset="0"/>
                <a:cs typeface="Times New Roman" pitchFamily="18" charset="0"/>
              </a:rPr>
              <a:t>области</a:t>
            </a:r>
          </a:p>
          <a:p>
            <a:pPr marL="0" indent="0" algn="ctr" eaLnBrk="0" hangingPunct="0">
              <a:buNone/>
              <a:defRPr/>
            </a:pPr>
            <a:endParaRPr lang="ru-RU" sz="2800" b="1" dirty="0">
              <a:solidFill>
                <a:schemeClr val="tx2"/>
              </a:solidFill>
              <a:latin typeface="Century Gothic" pitchFamily="34" charset="0"/>
              <a:cs typeface="Times New Roman" pitchFamily="18" charset="0"/>
            </a:endParaRPr>
          </a:p>
          <a:p>
            <a:pPr marL="0" indent="0" algn="ctr" eaLnBrk="0" hangingPunct="0">
              <a:buNone/>
              <a:defRPr/>
            </a:pPr>
            <a:r>
              <a:rPr lang="ru-RU" sz="2800" b="1" dirty="0" smtClean="0">
                <a:solidFill>
                  <a:schemeClr val="tx2"/>
                </a:solidFill>
                <a:latin typeface="Century Gothic" pitchFamily="34" charset="0"/>
                <a:cs typeface="Times New Roman" pitchFamily="18" charset="0"/>
              </a:rPr>
              <a:t> +79217092073</a:t>
            </a:r>
            <a:endParaRPr lang="en-US" sz="2800" b="1" dirty="0" smtClean="0">
              <a:solidFill>
                <a:schemeClr val="tx2"/>
              </a:solidFill>
              <a:latin typeface="Century Gothic" pitchFamily="34" charset="0"/>
              <a:cs typeface="Times New Roman" pitchFamily="18" charset="0"/>
            </a:endParaRPr>
          </a:p>
          <a:p>
            <a:pPr marL="0" indent="0" algn="ctr" eaLnBrk="0" hangingPunct="0">
              <a:buNone/>
              <a:defRPr/>
            </a:pPr>
            <a:endParaRPr lang="en-US" sz="2800" b="1" dirty="0">
              <a:solidFill>
                <a:schemeClr val="tx2"/>
              </a:solidFill>
              <a:latin typeface="Century Gothic" pitchFamily="34" charset="0"/>
              <a:cs typeface="Times New Roman" pitchFamily="18" charset="0"/>
            </a:endParaRPr>
          </a:p>
          <a:p>
            <a:pPr marL="0" indent="0" algn="ctr" eaLnBrk="0" hangingPunct="0">
              <a:buNone/>
              <a:defRPr/>
            </a:pPr>
            <a:r>
              <a:rPr lang="en-US" sz="2800" b="1" dirty="0" smtClean="0">
                <a:solidFill>
                  <a:schemeClr val="tx2"/>
                </a:solidFill>
                <a:latin typeface="Century Gothic" pitchFamily="34" charset="0"/>
                <a:cs typeface="Times New Roman" pitchFamily="18" charset="0"/>
              </a:rPr>
              <a:t>E-mail: lovozer@mail.ru</a:t>
            </a:r>
            <a:endParaRPr lang="ru-RU" sz="2800" b="1" dirty="0" smtClean="0">
              <a:solidFill>
                <a:schemeClr val="tx2"/>
              </a:solidFill>
              <a:latin typeface="Century Gothic" pitchFamily="34" charset="0"/>
              <a:cs typeface="Times New Roman" pitchFamily="18" charset="0"/>
            </a:endParaRPr>
          </a:p>
          <a:p>
            <a:pPr marL="0" indent="0" eaLnBrk="0" hangingPunct="0">
              <a:buNone/>
              <a:defRPr/>
            </a:pPr>
            <a:endParaRPr lang="ru-RU" sz="2800" b="1" dirty="0">
              <a:latin typeface="Century Gothic" pitchFamily="34" charset="0"/>
              <a:cs typeface="Times New Roman" pitchFamily="18" charset="0"/>
            </a:endParaRPr>
          </a:p>
          <a:p>
            <a:pPr marL="0" indent="0" eaLnBrk="0" hangingPunct="0">
              <a:buNone/>
              <a:defRPr/>
            </a:pPr>
            <a:endParaRPr lang="ru-RU" sz="2800" b="1" dirty="0">
              <a:latin typeface="Century Gothic" pitchFamily="34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1983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0"/>
            <a:ext cx="7772400" cy="3888432"/>
          </a:xfrm>
        </p:spPr>
        <p:txBody>
          <a:bodyPr>
            <a:noAutofit/>
          </a:bodyPr>
          <a:lstStyle/>
          <a:p>
            <a:pPr indent="449580" algn="just">
              <a:spcAft>
                <a:spcPts val="0"/>
              </a:spcAft>
            </a:pPr>
            <a:r>
              <a:rPr lang="ru-RU" sz="3200" b="1" i="0" dirty="0" smtClean="0">
                <a:solidFill>
                  <a:schemeClr val="accent2"/>
                </a:solidFill>
                <a:effectLst/>
                <a:latin typeface="yandex-sans"/>
              </a:rPr>
              <a:t/>
            </a:r>
            <a:br>
              <a:rPr lang="ru-RU" sz="3200" b="1" i="0" dirty="0" smtClean="0">
                <a:solidFill>
                  <a:schemeClr val="accent2"/>
                </a:solidFill>
                <a:effectLst/>
                <a:latin typeface="yandex-sans"/>
              </a:rPr>
            </a:br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По данным Росстата, 80% эксплуатируемых МКД построены до 2000 г. К ним применялись устаревшие строительные нормы и правила (СНиП), которые не отвечают современным требованиям </a:t>
            </a:r>
            <a:r>
              <a:rPr lang="ru-RU" sz="2200" dirty="0" err="1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энергоэффективности</a:t>
            </a:r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. </a:t>
            </a:r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Усредненный</a:t>
            </a:r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 «Типовой дом» в России потребляет на 70% больше тепловой энергии, чем аналогичный современный МКД , построенный в настоящее время, после принятия закона об энергосбережении.</a:t>
            </a:r>
            <a:br>
              <a:rPr lang="ru-RU" sz="22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</a:br>
            <a:r>
              <a:rPr lang="ru-RU" sz="3200" b="0" i="0" dirty="0" smtClean="0">
                <a:solidFill>
                  <a:srgbClr val="000000"/>
                </a:solidFill>
                <a:effectLst/>
                <a:latin typeface="yandex-sans"/>
              </a:rPr>
              <a:t/>
            </a:r>
            <a:br>
              <a:rPr lang="ru-RU" sz="3200" b="0" i="0" dirty="0" smtClean="0">
                <a:solidFill>
                  <a:srgbClr val="000000"/>
                </a:solidFill>
                <a:effectLst/>
                <a:latin typeface="yandex-sans"/>
              </a:rPr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3140968"/>
            <a:ext cx="8208912" cy="3240360"/>
          </a:xfrm>
        </p:spPr>
        <p:txBody>
          <a:bodyPr>
            <a:noAutofit/>
          </a:bodyPr>
          <a:lstStyle/>
          <a:p>
            <a:pPr lvl="0" algn="just"/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Сроки окупаемости </a:t>
            </a:r>
            <a:r>
              <a:rPr lang="ru-RU" sz="2400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энергоэффективных</a:t>
            </a: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мероприятий как ключевой фактор! (англ. </a:t>
            </a:r>
            <a:r>
              <a:rPr lang="ru-RU" sz="2400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Pay-Back</a:t>
            </a: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Period</a:t>
            </a: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– период необходимый для того, чтобы доходы генерируемые инвестициями, покрыли затраты на инвестиции. П</a:t>
            </a: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ри разумном подходе с учетом внедрения современных, экономичных (сроком окупаемости от 0.5 до 1 года), и прежде всего отечественных технологий можно достигнуть значительной экономии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ТЭР до 40 % в сезон. </a:t>
            </a:r>
            <a:endParaRPr lang="ru-RU" sz="24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b="0" i="0" dirty="0" smtClean="0">
                <a:solidFill>
                  <a:schemeClr val="accent2"/>
                </a:solidFill>
                <a:effectLst/>
                <a:latin typeface="yandex-sans"/>
              </a:rPr>
              <a:t>.  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24823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85800" y="476672"/>
            <a:ext cx="7772400" cy="8942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yandex-sans"/>
              </a:rPr>
              <a:t>КОМПЛЕКСНЫЙ   ПОДХОД  И  ЭФФЕКТИВНОСТЬ</a:t>
            </a:r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yandex-sans"/>
              </a:rPr>
              <a:t> ОТ   РЕАЛИЗАЦИИ  ОСНОВНЫХ</a:t>
            </a:r>
            <a:b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yandex-sans"/>
              </a:rPr>
            </a:b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yandex-sans"/>
              </a:rPr>
              <a:t>МЕРОПРИЯТИЙ  ПО ЭНЕРГОСБЕРЕЖЕНИЮ</a:t>
            </a:r>
            <a:r>
              <a:rPr lang="ru-RU" sz="2400" dirty="0" smtClean="0">
                <a:solidFill>
                  <a:srgbClr val="000000"/>
                </a:solidFill>
                <a:latin typeface="yandex-sans"/>
              </a:rPr>
              <a:t/>
            </a:r>
            <a:br>
              <a:rPr lang="ru-RU" sz="2400" dirty="0" smtClean="0">
                <a:solidFill>
                  <a:srgbClr val="000000"/>
                </a:solidFill>
                <a:latin typeface="yandex-sans"/>
              </a:rPr>
            </a:br>
            <a:endParaRPr lang="ru-RU" sz="2400" dirty="0"/>
          </a:p>
        </p:txBody>
      </p:sp>
      <p:pic>
        <p:nvPicPr>
          <p:cNvPr id="1027" name="Picture 3" descr="C:\Users\Коля\Desktop\КОМОС\СЛАЙД сроки смол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341" y="1628800"/>
            <a:ext cx="8301253" cy="4784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8608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/>
                <a:ea typeface="Times New Roman"/>
                <a:cs typeface="+mn-cs"/>
              </a:rPr>
              <a:t>Проектирование централизованного отопления. Важный </a:t>
            </a:r>
            <a:r>
              <a:rPr lang="ru-RU" sz="2800" b="1" dirty="0">
                <a:solidFill>
                  <a:srgbClr val="FF0000"/>
                </a:solidFill>
                <a:latin typeface="Times New Roman"/>
                <a:ea typeface="Times New Roman"/>
              </a:rPr>
              <a:t>момент</a:t>
            </a:r>
            <a:r>
              <a:rPr lang="ru-RU" sz="2800" b="1" dirty="0" smtClean="0">
                <a:solidFill>
                  <a:srgbClr val="FF0000"/>
                </a:solidFill>
                <a:latin typeface="Times New Roman"/>
                <a:ea typeface="Times New Roman"/>
                <a:cs typeface="+mn-cs"/>
              </a:rPr>
              <a:t> </a:t>
            </a:r>
            <a:r>
              <a:rPr lang="ru-RU" sz="2800" b="1" dirty="0">
                <a:solidFill>
                  <a:srgbClr val="FF0000"/>
                </a:solidFill>
                <a:latin typeface="Times New Roman"/>
                <a:ea typeface="Times New Roman"/>
                <a:cs typeface="+mn-cs"/>
              </a:rPr>
              <a:t>для понимания процессов </a:t>
            </a:r>
            <a:r>
              <a:rPr lang="ru-RU" sz="2800" b="1" dirty="0" smtClean="0">
                <a:solidFill>
                  <a:srgbClr val="FF0000"/>
                </a:solidFill>
                <a:latin typeface="Times New Roman"/>
                <a:ea typeface="Times New Roman"/>
                <a:cs typeface="+mn-cs"/>
              </a:rPr>
              <a:t>регулирования  ТЭ поступающей в МКД.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spcAft>
                <a:spcPts val="0"/>
              </a:spcAft>
            </a:pP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effectLst/>
                <a:latin typeface="Courier New" panose="02070309020205020404" pitchFamily="49" charset="0"/>
                <a:ea typeface="Times New Roman"/>
                <a:cs typeface="Courier New" panose="02070309020205020404" pitchFamily="49" charset="0"/>
              </a:rPr>
              <a:t>Расчет потребности МКД в тепле и соответственно расход теплоносителя </a:t>
            </a:r>
            <a:r>
              <a:rPr lang="ru-RU" sz="2800" b="1" u="sng" dirty="0" smtClean="0">
                <a:solidFill>
                  <a:schemeClr val="accent3">
                    <a:lumMod val="75000"/>
                  </a:schemeClr>
                </a:solidFill>
                <a:effectLst/>
                <a:latin typeface="Courier New" panose="02070309020205020404" pitchFamily="49" charset="0"/>
                <a:ea typeface="Times New Roman"/>
                <a:cs typeface="Courier New" panose="02070309020205020404" pitchFamily="49" charset="0"/>
              </a:rPr>
              <a:t>проектируется</a:t>
            </a: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effectLst/>
                <a:latin typeface="Courier New" panose="02070309020205020404" pitchFamily="49" charset="0"/>
                <a:ea typeface="Times New Roman"/>
                <a:cs typeface="Courier New" panose="02070309020205020404" pitchFamily="49" charset="0"/>
              </a:rPr>
              <a:t> исходя из самых неблагоприятных погодных условий – для минимальной отрицательной уличной температуры. </a:t>
            </a:r>
          </a:p>
          <a:p>
            <a:pPr algn="just">
              <a:spcAft>
                <a:spcPts val="0"/>
              </a:spcAft>
            </a:pP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effectLst/>
                <a:latin typeface="Courier New" panose="02070309020205020404" pitchFamily="49" charset="0"/>
                <a:ea typeface="Times New Roman"/>
                <a:cs typeface="Courier New" panose="02070309020205020404" pitchFamily="49" charset="0"/>
              </a:rPr>
              <a:t>Исходя из этого РСО </a:t>
            </a:r>
            <a:r>
              <a:rPr lang="ru-RU" sz="2800" b="1" dirty="0" err="1" smtClean="0">
                <a:solidFill>
                  <a:schemeClr val="accent3">
                    <a:lumMod val="75000"/>
                  </a:schemeClr>
                </a:solidFill>
                <a:effectLst/>
                <a:latin typeface="Courier New" panose="02070309020205020404" pitchFamily="49" charset="0"/>
                <a:ea typeface="Times New Roman"/>
                <a:cs typeface="Courier New" panose="02070309020205020404" pitchFamily="49" charset="0"/>
              </a:rPr>
              <a:t>расчетно</a:t>
            </a: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effectLst/>
                <a:latin typeface="Courier New" panose="02070309020205020404" pitchFamily="49" charset="0"/>
                <a:ea typeface="Times New Roman"/>
                <a:cs typeface="Courier New" panose="02070309020205020404" pitchFamily="49" charset="0"/>
              </a:rPr>
              <a:t> </a:t>
            </a:r>
            <a:r>
              <a:rPr lang="ru-RU" sz="2800" b="1" i="0" dirty="0" smtClean="0">
                <a:solidFill>
                  <a:schemeClr val="accent3">
                    <a:lumMod val="75000"/>
                  </a:schemeClr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определяется температура воды в тепловой сети при минимуме температуры наружного воздуха </a:t>
            </a:r>
            <a:r>
              <a:rPr lang="ru-RU" sz="2800" b="1" i="0" u="sng" dirty="0" smtClean="0">
                <a:solidFill>
                  <a:schemeClr val="accent3">
                    <a:lumMod val="75000"/>
                  </a:schemeClr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при постоянном расходе теплоносителя.</a:t>
            </a:r>
            <a:r>
              <a:rPr lang="ru-RU" sz="2800" b="1" i="0" dirty="0" smtClean="0">
                <a:solidFill>
                  <a:schemeClr val="accent3">
                    <a:lumMod val="75000"/>
                  </a:schemeClr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Например, при -35° температура теплоносителя должна быть например 130/70 - для обеспечения в помещениях МКД минимальных температур по </a:t>
            </a:r>
            <a:r>
              <a:rPr lang="ru-RU" sz="2800" b="1" i="0" dirty="0" err="1" smtClean="0">
                <a:solidFill>
                  <a:schemeClr val="accent3">
                    <a:lumMod val="75000"/>
                  </a:schemeClr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Сан.ПиН</a:t>
            </a:r>
            <a:r>
              <a:rPr lang="ru-RU" sz="2800" b="1" i="0" dirty="0" smtClean="0">
                <a:solidFill>
                  <a:schemeClr val="accent3">
                    <a:lumMod val="75000"/>
                  </a:schemeClr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 </a:t>
            </a:r>
          </a:p>
          <a:p>
            <a:pPr algn="just">
              <a:spcAft>
                <a:spcPts val="0"/>
              </a:spcAft>
            </a:pPr>
            <a:r>
              <a:rPr lang="ru-RU" sz="2800" b="1" i="0" dirty="0" smtClean="0">
                <a:solidFill>
                  <a:schemeClr val="accent3">
                    <a:lumMod val="75000"/>
                  </a:schemeClr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В</a:t>
            </a: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effectLst/>
                <a:latin typeface="Courier New" panose="02070309020205020404" pitchFamily="49" charset="0"/>
                <a:ea typeface="Times New Roman"/>
                <a:cs typeface="Courier New" panose="02070309020205020404" pitchFamily="49" charset="0"/>
              </a:rPr>
              <a:t>ывод: </a:t>
            </a:r>
            <a:r>
              <a:rPr lang="ru-RU" sz="2800" b="1" dirty="0" smtClean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/>
                <a:cs typeface="Courier New" panose="02070309020205020404" pitchFamily="49" charset="0"/>
              </a:rPr>
              <a:t>для экономии средств в системах с</a:t>
            </a:r>
            <a:r>
              <a:rPr lang="ru-RU" sz="2900" b="1" u="sng" dirty="0" smtClean="0">
                <a:solidFill>
                  <a:srgbClr val="9BBB59">
                    <a:lumMod val="75000"/>
                  </a:srgb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постоянным расходом теплоносителя,</a:t>
            </a:r>
            <a:r>
              <a:rPr lang="ru-RU" sz="2900" b="1" dirty="0" smtClean="0">
                <a:solidFill>
                  <a:srgbClr val="9BBB59">
                    <a:lumMod val="75000"/>
                  </a:srgb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effectLst/>
                <a:latin typeface="Courier New" panose="02070309020205020404" pitchFamily="49" charset="0"/>
                <a:ea typeface="Times New Roman"/>
                <a:cs typeface="Courier New" panose="02070309020205020404" pitchFamily="49" charset="0"/>
              </a:rPr>
              <a:t>в осенний и весенний период необходимо дополнительное плавное количественное  регулирование систем ТС </a:t>
            </a: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effectLst/>
                <a:latin typeface="Courier New" panose="02070309020205020404" pitchFamily="49" charset="0"/>
                <a:ea typeface="Times New Roman"/>
                <a:cs typeface="Courier New" panose="02070309020205020404" pitchFamily="49" charset="0"/>
              </a:rPr>
              <a:t>в зоне </a:t>
            </a:r>
            <a:r>
              <a:rPr lang="ru-RU" sz="2800" b="1" dirty="0" err="1" smtClean="0">
                <a:solidFill>
                  <a:schemeClr val="accent3">
                    <a:lumMod val="75000"/>
                  </a:schemeClr>
                </a:solidFill>
                <a:effectLst/>
                <a:latin typeface="Courier New" panose="02070309020205020404" pitchFamily="49" charset="0"/>
                <a:ea typeface="Times New Roman"/>
                <a:cs typeface="Courier New" panose="02070309020205020404" pitchFamily="49" charset="0"/>
              </a:rPr>
              <a:t>эксплутационной</a:t>
            </a: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effectLst/>
                <a:latin typeface="Courier New" panose="02070309020205020404" pitchFamily="49" charset="0"/>
                <a:ea typeface="Times New Roman"/>
                <a:cs typeface="Courier New" panose="02070309020205020404" pitchFamily="49" charset="0"/>
              </a:rPr>
              <a:t> ответственности МКД.</a:t>
            </a:r>
          </a:p>
          <a:p>
            <a:pPr algn="just"/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920388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"/>
                <a:ea typeface="+mn-ea"/>
                <a:cs typeface="+mn-cs"/>
              </a:rPr>
              <a:t>Методические указания </a:t>
            </a:r>
            <a:r>
              <a:rPr lang="ru-RU" sz="3200" dirty="0" smtClean="0">
                <a:solidFill>
                  <a:srgbClr val="FF0000"/>
                </a:solidFill>
              </a:rPr>
              <a:t>УТВЕРЖДЕНЫ приказом </a:t>
            </a:r>
            <a:r>
              <a:rPr lang="ru-RU" sz="3200" dirty="0">
                <a:solidFill>
                  <a:srgbClr val="FF0000"/>
                </a:solidFill>
              </a:rPr>
              <a:t>Госстроя России </a:t>
            </a: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от </a:t>
            </a:r>
            <a:r>
              <a:rPr lang="ru-RU" sz="3200" dirty="0">
                <a:solidFill>
                  <a:srgbClr val="FF0000"/>
                </a:solidFill>
              </a:rPr>
              <a:t>18.04.2001 г. № 81.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ru-RU" sz="2400" dirty="0">
              <a:solidFill>
                <a:srgbClr val="000000"/>
              </a:solidFill>
              <a:latin typeface="Arial"/>
            </a:endParaRPr>
          </a:p>
          <a:p>
            <a:r>
              <a:rPr lang="ru-RU" sz="3600" b="1" dirty="0">
                <a:solidFill>
                  <a:srgbClr val="00B050"/>
                </a:solidFill>
                <a:latin typeface="Arial"/>
              </a:rPr>
              <a:t>Выписка из МДК 1-01.2002. «Методические указания по проведению </a:t>
            </a:r>
            <a:r>
              <a:rPr lang="ru-RU" sz="3600" b="1" dirty="0" err="1" smtClean="0">
                <a:solidFill>
                  <a:srgbClr val="00B050"/>
                </a:solidFill>
                <a:latin typeface="Arial"/>
              </a:rPr>
              <a:t>энергоресурсоаудита</a:t>
            </a:r>
            <a:r>
              <a:rPr lang="ru-RU" sz="3600" b="1" dirty="0" smtClean="0">
                <a:solidFill>
                  <a:srgbClr val="00B050"/>
                </a:solidFill>
                <a:latin typeface="Arial"/>
              </a:rPr>
              <a:t> </a:t>
            </a:r>
            <a:r>
              <a:rPr lang="ru-RU" sz="3600" b="1" dirty="0">
                <a:solidFill>
                  <a:srgbClr val="00B050"/>
                </a:solidFill>
                <a:latin typeface="Arial"/>
              </a:rPr>
              <a:t>в жилищно-коммунальном хозяйстве</a:t>
            </a:r>
            <a:r>
              <a:rPr lang="ru-RU" sz="3600" dirty="0">
                <a:solidFill>
                  <a:srgbClr val="00B050"/>
                </a:solidFill>
                <a:latin typeface="Arial"/>
              </a:rPr>
              <a:t>»: </a:t>
            </a:r>
          </a:p>
          <a:p>
            <a:r>
              <a:rPr lang="ru-RU" sz="3600" dirty="0">
                <a:solidFill>
                  <a:srgbClr val="00B050"/>
                </a:solidFill>
                <a:latin typeface="Arial"/>
              </a:rPr>
              <a:t>«Системы отопления, работающие при постоянном расходе и регулировании температурой теплоносителя (качественное регулирование), </a:t>
            </a:r>
            <a:r>
              <a:rPr lang="ru-RU" sz="3600" b="1" dirty="0">
                <a:solidFill>
                  <a:srgbClr val="00B050"/>
                </a:solidFill>
                <a:latin typeface="Arial"/>
              </a:rPr>
              <a:t>имеют недостатки по сравнению </a:t>
            </a:r>
            <a:r>
              <a:rPr lang="ru-RU" sz="3600" dirty="0">
                <a:solidFill>
                  <a:srgbClr val="00B050"/>
                </a:solidFill>
                <a:latin typeface="Arial"/>
              </a:rPr>
              <a:t>с системой регулирования подачей воды (количественное регулирование)…..При создании и реконструкции систем отопления нужно </a:t>
            </a:r>
            <a:r>
              <a:rPr lang="ru-RU" sz="3600" b="1" dirty="0">
                <a:solidFill>
                  <a:srgbClr val="00B050"/>
                </a:solidFill>
                <a:latin typeface="Arial"/>
              </a:rPr>
              <a:t>шире внедрять количественные методы регулирования </a:t>
            </a:r>
            <a:r>
              <a:rPr lang="ru-RU" sz="3600" dirty="0">
                <a:solidFill>
                  <a:srgbClr val="00B050"/>
                </a:solidFill>
                <a:latin typeface="Arial"/>
              </a:rPr>
              <a:t>систем…» </a:t>
            </a:r>
            <a:endParaRPr lang="ru-RU" sz="3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621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/>
                <a:ea typeface="Times New Roman"/>
              </a:rPr>
              <a:t>Объективные реалии </a:t>
            </a:r>
            <a:r>
              <a:rPr lang="ru-RU" sz="2000" dirty="0">
                <a:solidFill>
                  <a:srgbClr val="FF0000"/>
                </a:solidFill>
                <a:latin typeface="Times New Roman"/>
                <a:ea typeface="Times New Roman"/>
              </a:rPr>
              <a:t>централизованного отопления в МКД. Важный для понимания процессов отопления момент. 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Autofit/>
          </a:bodyPr>
          <a:lstStyle/>
          <a:p>
            <a:pPr lvl="0" algn="just"/>
            <a:r>
              <a:rPr lang="ru-RU" sz="19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остро задача энергосбережения встаёт в осенне-весенний период, когда температура за окном колеблется от 0 до 10°С. </a:t>
            </a:r>
            <a:r>
              <a:rPr lang="ru-RU" sz="19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Это сентябрь, октябрь, апрель и май. </a:t>
            </a:r>
            <a:r>
              <a:rPr lang="ru-RU" sz="19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относительно тёплой погоде температура теплоносителя оказывается избыточной, и возникает так называемая проблема «</a:t>
            </a:r>
            <a:r>
              <a:rPr lang="ru-RU" sz="1900" dirty="0" err="1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перетопа</a:t>
            </a:r>
            <a:r>
              <a:rPr lang="ru-RU" sz="19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(избытка теплоты). Помещение перегревается, потребитель чувствует дискомфорт и ему приходится жить с открытой форточкой, а энергия выбрасывается на улицу. К числу таких потребителей обычно относятся жители, находящиеся ближе всех к источнику теплоснабжения. Причиной «</a:t>
            </a:r>
            <a:r>
              <a:rPr lang="ru-RU" sz="1900" dirty="0" err="1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перетопов</a:t>
            </a:r>
            <a:r>
              <a:rPr lang="ru-RU" sz="19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является плохая регулировка системы теплоснабжения МКД и отсутствие автоматики. </a:t>
            </a:r>
            <a:endParaRPr lang="ru-RU" sz="1900" dirty="0" smtClean="0">
              <a:solidFill>
                <a:schemeClr val="accent3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19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РСО несут реальную ответственность в виде штрафов, а так же в виде отрицательных перерасчетов за поддержание нормативно - </a:t>
            </a:r>
            <a:r>
              <a:rPr lang="ru-RU" sz="1900" u="sng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минимальных</a:t>
            </a:r>
            <a:r>
              <a:rPr lang="ru-RU" sz="19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температур в жилых помещениях, поэтому параметры теплоносителя в теплоцентрали поддерживаются из расчета гарантированного обеспечения самых удаленных от котельной МКД. Именно УК со стороны </a:t>
            </a:r>
            <a:r>
              <a:rPr lang="ru-RU" sz="19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собственников МКД -</a:t>
            </a:r>
            <a:r>
              <a:rPr lang="ru-RU" sz="19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обязано настраивать систему отопления МКД с учетом требований </a:t>
            </a:r>
            <a:r>
              <a:rPr lang="ru-RU" sz="1900" dirty="0" err="1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энергоэффективности</a:t>
            </a:r>
            <a:r>
              <a:rPr lang="ru-RU" sz="19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 .</a:t>
            </a:r>
          </a:p>
          <a:p>
            <a:endParaRPr lang="ru-RU" sz="1900" dirty="0"/>
          </a:p>
        </p:txBody>
      </p:sp>
    </p:spTree>
    <p:extLst>
      <p:ext uri="{BB962C8B-B14F-4D97-AF65-F5344CB8AC3E}">
        <p14:creationId xmlns:p14="http://schemas.microsoft.com/office/powerpoint/2010/main" val="4068591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20080"/>
          </a:xfrm>
        </p:spPr>
        <p:txBody>
          <a:bodyPr>
            <a:normAutofit fontScale="90000"/>
          </a:bodyPr>
          <a:lstStyle/>
          <a:p>
            <a:pPr algn="just"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Times New Roman"/>
              </a:rPr>
              <a:t> </a:t>
            </a:r>
            <a:r>
              <a:rPr lang="ru-RU" sz="4000" dirty="0" smtClean="0">
                <a:effectLst/>
                <a:latin typeface="Times New Roman"/>
                <a:ea typeface="Times New Roman"/>
              </a:rPr>
              <a:t/>
            </a:r>
            <a:br>
              <a:rPr lang="ru-RU" sz="4000" dirty="0" smtClean="0">
                <a:effectLst/>
                <a:latin typeface="Times New Roman"/>
                <a:ea typeface="Times New Roman"/>
              </a:rPr>
            </a:br>
            <a:r>
              <a:rPr lang="ru-RU" sz="2200" b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ПРИНЦИП РАБОТЫ РЕГУЛЯТОРА РАСХОДА ТЕПЛОНОСИТЕЛЯ («КОМОС-УЗЖ» УСТРОЙСТВО ЗАПОРНОЕ ЖИДКОСТНОЕ)</a:t>
            </a:r>
            <a:r>
              <a:rPr lang="ru-RU" sz="2200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2200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</a:br>
            <a:endParaRPr lang="ru-RU" sz="22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Коля\Desktop\КОМОС\СХЕМА разрез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628800"/>
            <a:ext cx="6408712" cy="4521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2502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>
                <a:solidFill>
                  <a:srgbClr val="FF0000"/>
                </a:solidFill>
                <a:latin typeface="Times New Roman"/>
                <a:ea typeface="Times New Roman"/>
              </a:rPr>
              <a:t>ОПИСАНИЕ ПРИНЦИПА РАБОТЫ РЕГУЛЯТОРА </a:t>
            </a:r>
            <a:r>
              <a:rPr lang="ru-RU" sz="24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КОЛИЧЕСТВА РАСХОДА ТЕПЛОНОСИТЕЛЯ.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indent="449580" algn="just">
              <a:spcAft>
                <a:spcPts val="0"/>
              </a:spcAft>
            </a:pPr>
            <a:r>
              <a:rPr lang="ru-RU" sz="30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Регулятор непрерывно в автоматическом режиме </a:t>
            </a:r>
            <a:r>
              <a:rPr lang="ru-RU" sz="3000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корректирует</a:t>
            </a:r>
            <a:r>
              <a:rPr lang="ru-RU" sz="30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 количество тепловой энергии в объеме теплоносителя, поступающего в МКД. Это позволяет решить задачу и погодного регулирования, то есть добиться минимальных величин потребления сетевой воды и тепловой энергии необходимых для обеспечения соответствующих нормам Сан. </a:t>
            </a:r>
            <a:r>
              <a:rPr lang="ru-RU" sz="3000" dirty="0" err="1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Пин</a:t>
            </a:r>
            <a:r>
              <a:rPr lang="ru-RU" sz="30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. температур внутреннего воздуха в обогреваемых зданиях, при непрерывном изменении окружающих факторов ветра и температуры окружающей среды.</a:t>
            </a:r>
          </a:p>
          <a:p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3977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 fontScale="90000"/>
          </a:bodyPr>
          <a:lstStyle/>
          <a:p>
            <a:pPr indent="449580" algn="just">
              <a:spcAft>
                <a:spcPts val="0"/>
              </a:spcAft>
            </a:pPr>
            <a:r>
              <a:rPr lang="ru-RU" sz="3100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Для правильного подбора регулятора на Ваш объект, необходимо заполнить </a:t>
            </a:r>
            <a:r>
              <a:rPr lang="ru-RU" sz="3100" u="sng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опросный лист. </a:t>
            </a:r>
            <a:r>
              <a:rPr lang="ru-RU" sz="4000" dirty="0" smtClean="0">
                <a:effectLst/>
                <a:latin typeface="Times New Roman"/>
                <a:ea typeface="Times New Roman"/>
              </a:rPr>
              <a:t/>
            </a:r>
            <a:br>
              <a:rPr lang="ru-RU" sz="4000" dirty="0" smtClean="0">
                <a:effectLst/>
                <a:latin typeface="Times New Roman"/>
                <a:ea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449580" algn="just">
              <a:spcAft>
                <a:spcPts val="0"/>
              </a:spcAft>
            </a:pPr>
            <a:r>
              <a:rPr lang="ru-RU" sz="30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Для подбора оборудования на конкретный Объект обязателен эскиз системы отопления и ГВС с указанием диаметра трубопроводов и основных договорных параметров поставки теплоносителя а так же основных параметров ОДПУ.  Необходимо заполнить опросный лист и на его основании наши инженеры подберут необходимый регулирующий прибор или комплекс необходимого оборудования. </a:t>
            </a:r>
          </a:p>
          <a:p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899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</TotalTime>
  <Words>616</Words>
  <Application>Microsoft Office PowerPoint</Application>
  <PresentationFormat>Экран (4:3)</PresentationFormat>
  <Paragraphs>42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 По данным Росстата, 80% эксплуатируемых МКД построены до 2000 г. К ним применялись устаревшие строительные нормы и правила (СНиП), которые не отвечают современным требованиям энергоэффективности. Усредненный «Типовой дом» в России потребляет на 70% больше тепловой энергии, чем аналогичный современный МКД , построенный в настоящее время, после принятия закона об энергосбережении.  </vt:lpstr>
      <vt:lpstr>Презентация PowerPoint</vt:lpstr>
      <vt:lpstr>Проектирование централизованного отопления. Важный момент для понимания процессов регулирования  ТЭ поступающей в МКД. </vt:lpstr>
      <vt:lpstr>Методические указания УТВЕРЖДЕНЫ приказом Госстроя России  от 18.04.2001 г. № 81.</vt:lpstr>
      <vt:lpstr>Объективные реалии централизованного отопления в МКД. Важный для понимания процессов отопления момент. </vt:lpstr>
      <vt:lpstr>  ПРИНЦИП РАБОТЫ РЕГУЛЯТОРА РАСХОДА ТЕПЛОНОСИТЕЛЯ («КОМОС-УЗЖ» УСТРОЙСТВО ЗАПОРНОЕ ЖИДКОСТНОЕ) </vt:lpstr>
      <vt:lpstr>ОПИСАНИЕ ПРИНЦИПА РАБОТЫ РЕГУЛЯТОРА КОЛИЧЕСТВА РАСХОДА ТЕПЛОНОСИТЕЛЯ.</vt:lpstr>
      <vt:lpstr>Для правильного подбора регулятора на Ваш объект, необходимо заполнить опросный лист.  </vt:lpstr>
      <vt:lpstr>Сайт компании http://www.groupkomos.ru/</vt:lpstr>
      <vt:lpstr>Спасибо за внимание!!!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ПОКАЗАТЕЛИ ЭФФЕКТИВНОСТИ  ОТ  РЕАЛИЗАЦИИ МЕРОПРИЯТИЙ  ПО ЭНЕРГОСБЕРЕЖЕНИЮ</dc:title>
  <dc:creator>Коля</dc:creator>
  <cp:lastModifiedBy>Ракитская И.В.</cp:lastModifiedBy>
  <cp:revision>37</cp:revision>
  <cp:lastPrinted>2018-11-05T12:17:01Z</cp:lastPrinted>
  <dcterms:created xsi:type="dcterms:W3CDTF">2018-10-09T13:37:34Z</dcterms:created>
  <dcterms:modified xsi:type="dcterms:W3CDTF">2018-11-10T12:00:28Z</dcterms:modified>
</cp:coreProperties>
</file>