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saveSubsetFonts="1">
  <p:sldMasterIdLst>
    <p:sldMasterId id="2147483648" r:id="rId1"/>
  </p:sldMasterIdLst>
  <p:notesMasterIdLst>
    <p:notesMasterId r:id="rId17"/>
  </p:notesMasterIdLst>
  <p:sldIdLst>
    <p:sldId id="256" r:id="rId2"/>
    <p:sldId id="302" r:id="rId3"/>
    <p:sldId id="300" r:id="rId4"/>
    <p:sldId id="301" r:id="rId5"/>
    <p:sldId id="294" r:id="rId6"/>
    <p:sldId id="295" r:id="rId7"/>
    <p:sldId id="269" r:id="rId8"/>
    <p:sldId id="298" r:id="rId9"/>
    <p:sldId id="299" r:id="rId10"/>
    <p:sldId id="296" r:id="rId11"/>
    <p:sldId id="297" r:id="rId12"/>
    <p:sldId id="303" r:id="rId13"/>
    <p:sldId id="304" r:id="rId14"/>
    <p:sldId id="305" r:id="rId15"/>
    <p:sldId id="306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31" userDrawn="1">
          <p15:clr>
            <a:srgbClr val="A4A3A4"/>
          </p15:clr>
        </p15:guide>
        <p15:guide id="2" pos="6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7177"/>
    <a:srgbClr val="637C9D"/>
    <a:srgbClr val="A1AA9B"/>
    <a:srgbClr val="ED7D31"/>
    <a:srgbClr val="EA4445"/>
    <a:srgbClr val="1BAAE2"/>
    <a:srgbClr val="41A0F7"/>
    <a:srgbClr val="C55A11"/>
    <a:srgbClr val="FFFFFF"/>
    <a:srgbClr val="CDC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4" autoAdjust="0"/>
    <p:restoredTop sz="94660"/>
  </p:normalViewPr>
  <p:slideViewPr>
    <p:cSldViewPr snapToGrid="0">
      <p:cViewPr>
        <p:scale>
          <a:sx n="75" d="100"/>
          <a:sy n="75" d="100"/>
        </p:scale>
        <p:origin x="-2478" y="-1002"/>
      </p:cViewPr>
      <p:guideLst>
        <p:guide orient="horz" pos="731"/>
        <p:guide pos="6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E14397-B460-4773-BE6C-D9822886DBA2}" type="datetimeFigureOut">
              <a:rPr lang="ru-RU" smtClean="0"/>
              <a:pPr/>
              <a:t>10.11.2018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CFD41-F83D-49A4-8736-79CDD7A64D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627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28919-1DEC-4E08-B897-2FBF8DE2C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585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28919-1DEC-4E08-B897-2FBF8DE2C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549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28919-1DEC-4E08-B897-2FBF8DE2C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519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4F81E7F4-0324-B34D-BC77-119B0B911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261"/>
            <a:ext cx="12192000" cy="685547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D5600D5-56C8-F144-8E9D-11AD5BA6AF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2392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576412D-AEAB-A34F-B2F6-EA45B5BF4F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260"/>
            <a:ext cx="12192000" cy="6855480"/>
          </a:xfrm>
          <a:prstGeom prst="rect">
            <a:avLst/>
          </a:prstGeom>
        </p:spPr>
      </p:pic>
      <p:sp>
        <p:nvSpPr>
          <p:cNvPr id="9" name="Заголовок 8">
            <a:extLst>
              <a:ext uri="{FF2B5EF4-FFF2-40B4-BE49-F238E27FC236}">
                <a16:creationId xmlns:a16="http://schemas.microsoft.com/office/drawing/2014/main" xmlns="" id="{EFAE7B26-FFD4-154A-96F0-B7CDF2551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6537" y="399555"/>
            <a:ext cx="9824259" cy="1208751"/>
          </a:xfrm>
        </p:spPr>
        <p:txBody>
          <a:bodyPr>
            <a:normAutofit/>
          </a:bodyPr>
          <a:lstStyle>
            <a:lvl1pPr>
              <a:defRPr sz="3200" b="0" i="0">
                <a:latin typeface="Basis Grotesque Pro Medium" panose="02000503030000020004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xmlns="" id="{C5260F3F-068B-0048-A7C7-4B3C3BDA3E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5008" y="2006601"/>
            <a:ext cx="7704825" cy="3856567"/>
          </a:xfrm>
        </p:spPr>
        <p:txBody>
          <a:bodyPr>
            <a:normAutofit/>
          </a:bodyPr>
          <a:lstStyle>
            <a:lvl1pPr marL="0" indent="0">
              <a:buNone/>
              <a:defRPr sz="1600" b="0" i="0">
                <a:latin typeface="Basis Grotesque Pro" panose="02000503030000020004" pitchFamily="2" charset="0"/>
              </a:defRPr>
            </a:lvl1pPr>
          </a:lstStyle>
          <a:p>
            <a:r>
              <a:rPr lang="ru-RU" dirty="0"/>
              <a:t>
</a:t>
            </a:r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xmlns="" id="{78C42CF5-2C06-1C47-B809-5E67E3834D5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13185" y="2006600"/>
            <a:ext cx="3812116" cy="38565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5" name="Дата 14">
            <a:extLst>
              <a:ext uri="{FF2B5EF4-FFF2-40B4-BE49-F238E27FC236}">
                <a16:creationId xmlns:a16="http://schemas.microsoft.com/office/drawing/2014/main" xmlns="" id="{85F276E9-0BA4-8249-9605-652F5EE4DF14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275007" y="6261462"/>
            <a:ext cx="2743200" cy="365125"/>
          </a:xfrm>
        </p:spPr>
        <p:txBody>
          <a:bodyPr/>
          <a:lstStyle>
            <a:lvl1pPr>
              <a:defRPr sz="1600" b="0" i="0">
                <a:solidFill>
                  <a:srgbClr val="7E949C"/>
                </a:solidFill>
                <a:latin typeface="Basis Grotesque Pro Medium" panose="02000503030000020004" pitchFamily="2" charset="0"/>
              </a:defRPr>
            </a:lvl1pPr>
          </a:lstStyle>
          <a:p>
            <a:r>
              <a:rPr lang="ru-RU"/>
              <a:t>‹#›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2537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28919-1DEC-4E08-B897-2FBF8DE2C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664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28919-1DEC-4E08-B897-2FBF8DE2C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943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28919-1DEC-4E08-B897-2FBF8DE2C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22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28919-1DEC-4E08-B897-2FBF8DE2C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715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28919-1DEC-4E08-B897-2FBF8DE2C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325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28919-1DEC-4E08-B897-2FBF8DE2C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834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28919-1DEC-4E08-B897-2FBF8DE2C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254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28919-1DEC-4E08-B897-2FBF8DE2C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892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/>
              <a:t>‹#›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28919-1DEC-4E08-B897-2FBF8DE2C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316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jpeg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emf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png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emf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Sergey.Alekseev@nw.rt.ru" TargetMode="Externa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5.emf"/><Relationship Id="rId7" Type="http://schemas.openxmlformats.org/officeDocument/2006/relationships/image" Target="../media/image13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9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jpe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emf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xmlns="" id="{527243D3-A1A1-8544-B051-E07DB2DA466C}"/>
              </a:ext>
            </a:extLst>
          </p:cNvPr>
          <p:cNvGrpSpPr/>
          <p:nvPr/>
        </p:nvGrpSpPr>
        <p:grpSpPr>
          <a:xfrm>
            <a:off x="1283715" y="596349"/>
            <a:ext cx="5877940" cy="1815882"/>
            <a:chOff x="3125586" y="1599798"/>
            <a:chExt cx="4408455" cy="1153110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xmlns="" id="{BDAC884F-8619-FC48-AEFB-EFE999E2A9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25586" y="1599799"/>
              <a:ext cx="4367072" cy="1044237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94F007ED-D28F-F947-937D-A58D495A6F04}"/>
                </a:ext>
              </a:extLst>
            </p:cNvPr>
            <p:cNvSpPr txBox="1"/>
            <p:nvPr/>
          </p:nvSpPr>
          <p:spPr>
            <a:xfrm>
              <a:off x="3125586" y="1599798"/>
              <a:ext cx="4408455" cy="1153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spc="1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Единая информационно-аналитическая система жилищно-коммунального хозяйства (ЕИАС ЖКХ</a:t>
              </a:r>
              <a:r>
                <a:rPr lang="ru-RU" sz="2000" spc="1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)</a:t>
              </a:r>
            </a:p>
            <a:p>
              <a:endParaRPr lang="ru-RU" sz="2000" spc="1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ru-RU" sz="3200" spc="1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Опыт, перспективы</a:t>
              </a:r>
              <a:endParaRPr lang="ru-RU" sz="3200" spc="1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5A4E7E52-EF6C-D843-9340-6F3F520FC79F}"/>
                </a:ext>
              </a:extLst>
            </p:cNvPr>
            <p:cNvSpPr txBox="1"/>
            <p:nvPr/>
          </p:nvSpPr>
          <p:spPr>
            <a:xfrm>
              <a:off x="3125586" y="2325943"/>
              <a:ext cx="3233649" cy="241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1867" dirty="0">
                <a:solidFill>
                  <a:srgbClr val="0F1828"/>
                </a:solidFill>
                <a:latin typeface="Basis Grotesque Pro" panose="0200050303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304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FC0D737-807D-D349-8568-6FCF2E697E4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3875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6050CFF-E161-6B4E-8C18-AE9D36EBA2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r="82909"/>
          <a:stretch/>
        </p:blipFill>
        <p:spPr>
          <a:xfrm>
            <a:off x="0" y="0"/>
            <a:ext cx="1562794" cy="514161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562793" y="900232"/>
            <a:ext cx="860978" cy="9144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DA0CA9A0-4485-5C44-B0D3-30D6028C623B}"/>
              </a:ext>
            </a:extLst>
          </p:cNvPr>
          <p:cNvSpPr/>
          <p:nvPr/>
        </p:nvSpPr>
        <p:spPr>
          <a:xfrm>
            <a:off x="1543048" y="908339"/>
            <a:ext cx="9772651" cy="60160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DA0CA9A0-4485-5C44-B0D3-30D6028C623B}"/>
              </a:ext>
            </a:extLst>
          </p:cNvPr>
          <p:cNvSpPr/>
          <p:nvPr/>
        </p:nvSpPr>
        <p:spPr>
          <a:xfrm>
            <a:off x="1543048" y="455676"/>
            <a:ext cx="9529763" cy="60160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BF6EF9C9-89E1-AE44-B32F-730F409D9549}"/>
              </a:ext>
            </a:extLst>
          </p:cNvPr>
          <p:cNvSpPr txBox="1">
            <a:spLocks/>
          </p:cNvSpPr>
          <p:nvPr/>
        </p:nvSpPr>
        <p:spPr>
          <a:xfrm>
            <a:off x="1489159" y="361186"/>
            <a:ext cx="10339984" cy="12087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Процесс сбора регламентированной отчетности с использованием Отраслевого сервиса мониторинга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8174" y="1726520"/>
            <a:ext cx="9368516" cy="430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121900" y="3187700"/>
            <a:ext cx="820056" cy="62230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2413000" y="3193915"/>
            <a:ext cx="8415021" cy="412885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495B463-9F65-4240-96F7-FF719A593102}"/>
              </a:ext>
            </a:extLst>
          </p:cNvPr>
          <p:cNvSpPr txBox="1"/>
          <p:nvPr/>
        </p:nvSpPr>
        <p:spPr>
          <a:xfrm>
            <a:off x="2244162" y="3149601"/>
            <a:ext cx="8715938" cy="430887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Автоматизированный расчет показателей отчета из ЕИАС ЖКХ</a:t>
            </a:r>
            <a:endParaRPr lang="ru-RU" sz="2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12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FC0D737-807D-D349-8568-6FCF2E697E4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3875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75F7517-4DFD-6C4A-9DB7-A1C59FEACA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770" y="1698533"/>
            <a:ext cx="8600372" cy="4386968"/>
          </a:xfrm>
          <a:prstGeom prst="rect">
            <a:avLst/>
          </a:prstGeom>
          <a:ln>
            <a:noFill/>
          </a:ln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6050CFF-E161-6B4E-8C18-AE9D36EBA2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r="82909"/>
          <a:stretch/>
        </p:blipFill>
        <p:spPr>
          <a:xfrm>
            <a:off x="0" y="0"/>
            <a:ext cx="1562794" cy="514161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562793" y="900232"/>
            <a:ext cx="860978" cy="91440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DA0CA9A0-4485-5C44-B0D3-30D6028C623B}"/>
              </a:ext>
            </a:extLst>
          </p:cNvPr>
          <p:cNvSpPr/>
          <p:nvPr/>
        </p:nvSpPr>
        <p:spPr>
          <a:xfrm>
            <a:off x="1543048" y="908339"/>
            <a:ext cx="9772651" cy="60160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DA0CA9A0-4485-5C44-B0D3-30D6028C623B}"/>
              </a:ext>
            </a:extLst>
          </p:cNvPr>
          <p:cNvSpPr/>
          <p:nvPr/>
        </p:nvSpPr>
        <p:spPr>
          <a:xfrm>
            <a:off x="1543048" y="455676"/>
            <a:ext cx="9529763" cy="60160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BF6EF9C9-89E1-AE44-B32F-730F409D9549}"/>
              </a:ext>
            </a:extLst>
          </p:cNvPr>
          <p:cNvSpPr txBox="1">
            <a:spLocks/>
          </p:cNvSpPr>
          <p:nvPr/>
        </p:nvSpPr>
        <p:spPr>
          <a:xfrm>
            <a:off x="1489159" y="361186"/>
            <a:ext cx="10339984" cy="12087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Процесс сбора регламентированной отчетности с использованием Отраслевого сервиса мониторинга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53050" y="5410200"/>
            <a:ext cx="629571" cy="561975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3746500" y="5399093"/>
            <a:ext cx="1549400" cy="374650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1257300" y="5013319"/>
            <a:ext cx="4038601" cy="395293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1384300" y="4622809"/>
            <a:ext cx="3911600" cy="390516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1752600" y="4241807"/>
            <a:ext cx="3543300" cy="390517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1498600" y="3846516"/>
            <a:ext cx="3797300" cy="398467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5BE2F7D-31E8-A549-96D7-EB84ED39B707}"/>
              </a:ext>
            </a:extLst>
          </p:cNvPr>
          <p:cNvSpPr txBox="1"/>
          <p:nvPr/>
        </p:nvSpPr>
        <p:spPr>
          <a:xfrm>
            <a:off x="1282700" y="3822890"/>
            <a:ext cx="4004003" cy="1899302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Возможность прямой проверки данных отчета в первичной информации путем «перехода» в электронный паспорт объекта в ЕИАС ЖКХ</a:t>
            </a:r>
          </a:p>
        </p:txBody>
      </p:sp>
    </p:spTree>
    <p:extLst>
      <p:ext uri="{BB962C8B-B14F-4D97-AF65-F5344CB8AC3E}">
        <p14:creationId xmlns:p14="http://schemas.microsoft.com/office/powerpoint/2010/main" val="412293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5FC0D737-807D-D349-8568-6FCF2E697E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43875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6050CFF-E161-6B4E-8C18-AE9D36EBA2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r="82909"/>
          <a:stretch/>
        </p:blipFill>
        <p:spPr>
          <a:xfrm>
            <a:off x="0" y="0"/>
            <a:ext cx="1562794" cy="514161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67593" y="900232"/>
            <a:ext cx="860978" cy="91440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DA0CA9A0-4485-5C44-B0D3-30D6028C623B}"/>
              </a:ext>
            </a:extLst>
          </p:cNvPr>
          <p:cNvSpPr/>
          <p:nvPr/>
        </p:nvSpPr>
        <p:spPr>
          <a:xfrm>
            <a:off x="2895600" y="455676"/>
            <a:ext cx="8788400" cy="60160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67E5541-5722-894B-9079-6A62D4520E64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10648" y="1313622"/>
            <a:ext cx="8120269" cy="50292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DA0CA9A0-4485-5C44-B0D3-30D6028C623B}"/>
              </a:ext>
            </a:extLst>
          </p:cNvPr>
          <p:cNvSpPr/>
          <p:nvPr/>
        </p:nvSpPr>
        <p:spPr>
          <a:xfrm>
            <a:off x="6845300" y="908339"/>
            <a:ext cx="4838700" cy="60160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E75998-7EDF-2246-9491-7B31ABF53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636" y="431800"/>
            <a:ext cx="10973263" cy="1092201"/>
          </a:xfrm>
        </p:spPr>
        <p:txBody>
          <a:bodyPr>
            <a:noAutofit/>
          </a:bodyPr>
          <a:lstStyle/>
          <a:p>
            <a:pPr algn="r">
              <a:lnSpc>
                <a:spcPct val="114000"/>
              </a:lnSpc>
            </a:pPr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Базовые сервисы цифровой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инфраструктуры</a:t>
            </a:r>
            <a:b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ЕИАС </a:t>
            </a:r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ЖКХ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  </a:t>
            </a:r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для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граждан</a:t>
            </a: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287000" y="2514601"/>
            <a:ext cx="720970" cy="5334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9131300" y="2510536"/>
            <a:ext cx="1801771" cy="35966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82300" y="3886201"/>
            <a:ext cx="720970" cy="5334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9144000" y="3882136"/>
            <a:ext cx="2284371" cy="35966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080500" y="2508934"/>
            <a:ext cx="2590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Личный кабинет</a:t>
            </a:r>
          </a:p>
          <a:p>
            <a:endParaRPr lang="ru-RU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Возможности оплаты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670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B1E4676-7CA2-2645-86B7-DD809C8479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400"/>
          <a:stretch/>
        </p:blipFill>
        <p:spPr>
          <a:xfrm>
            <a:off x="7577267" y="2122674"/>
            <a:ext cx="4208076" cy="317322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FC0D737-807D-D349-8568-6FCF2E697E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0" y="0"/>
            <a:ext cx="43875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6050CFF-E161-6B4E-8C18-AE9D36EBA2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r="82909"/>
          <a:stretch/>
        </p:blipFill>
        <p:spPr>
          <a:xfrm>
            <a:off x="0" y="0"/>
            <a:ext cx="1562794" cy="514161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6593" y="1052632"/>
            <a:ext cx="860978" cy="903168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DA0CA9A0-4485-5C44-B0D3-30D6028C623B}"/>
              </a:ext>
            </a:extLst>
          </p:cNvPr>
          <p:cNvSpPr/>
          <p:nvPr/>
        </p:nvSpPr>
        <p:spPr>
          <a:xfrm>
            <a:off x="3073400" y="468376"/>
            <a:ext cx="8153400" cy="60160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DA0CA9A0-4485-5C44-B0D3-30D6028C623B}"/>
              </a:ext>
            </a:extLst>
          </p:cNvPr>
          <p:cNvSpPr/>
          <p:nvPr/>
        </p:nvSpPr>
        <p:spPr>
          <a:xfrm>
            <a:off x="7137400" y="1052576"/>
            <a:ext cx="4076700" cy="60160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E75998-7EDF-2246-9491-7B31ABF53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>
              <a:lnSpc>
                <a:spcPct val="120000"/>
              </a:lnSpc>
            </a:pPr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Сервисы цифровой инфраструктуры ЕИАС ЖКХ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  </a:t>
            </a:r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для граждан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1EE0D68-634D-354A-B088-FA8BACAB3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4521" y="2006601"/>
            <a:ext cx="7704825" cy="3826565"/>
          </a:xfrm>
        </p:spPr>
        <p:txBody>
          <a:bodyPr>
            <a:normAutofit fontScale="70000" lnSpcReduction="20000"/>
          </a:bodyPr>
          <a:lstStyle/>
          <a:p>
            <a:pPr marL="742950" lvl="1" indent="-285750">
              <a:lnSpc>
                <a:spcPct val="132000"/>
              </a:lnSpc>
              <a:buClr>
                <a:schemeClr val="accent2">
                  <a:lumMod val="75000"/>
                </a:schemeClr>
              </a:buClr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ИНФОРМИРОВАНИЕ </a:t>
            </a:r>
            <a:r>
              <a:rPr lang="ru-RU" dirty="0"/>
              <a:t>- сервис уведомлений собственников и нанимателей жилых помещений МКД по вопросам функционирования МКД; </a:t>
            </a:r>
          </a:p>
          <a:p>
            <a:pPr marL="742950" lvl="1" indent="-285750">
              <a:lnSpc>
                <a:spcPct val="132000"/>
              </a:lnSpc>
              <a:buClr>
                <a:schemeClr val="accent2">
                  <a:lumMod val="75000"/>
                </a:schemeClr>
              </a:buClr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ГОЛОСОВАНИЕ </a:t>
            </a:r>
            <a:r>
              <a:rPr lang="ru-RU" dirty="0"/>
              <a:t>- сервис организации проведения голосований для участия граждан в обсуждении, принятии решений по вопросам управления МКД, благоустройства придомовых и дворовых территорий; </a:t>
            </a:r>
          </a:p>
          <a:p>
            <a:pPr marL="742950" lvl="1" indent="-285750">
              <a:lnSpc>
                <a:spcPct val="132000"/>
              </a:lnSpc>
              <a:buClr>
                <a:schemeClr val="accent2">
                  <a:lumMod val="75000"/>
                </a:schemeClr>
              </a:buClr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СОБРАНИЯ </a:t>
            </a:r>
            <a:r>
              <a:rPr lang="ru-RU" dirty="0"/>
              <a:t>- сервис по организации проведения общих собраний собственников помещений в соответствии с требованиями жилищного законодательства; </a:t>
            </a:r>
          </a:p>
          <a:p>
            <a:pPr marL="742950" lvl="1" indent="-285750">
              <a:lnSpc>
                <a:spcPct val="132000"/>
              </a:lnSpc>
              <a:buClr>
                <a:schemeClr val="accent2">
                  <a:lumMod val="75000"/>
                </a:schemeClr>
              </a:buClr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ОБЩЕНИЕ</a:t>
            </a:r>
            <a:r>
              <a:rPr lang="ru-RU" dirty="0"/>
              <a:t> - сервис общения между собственниками и нанимателями жилых помещений МКД (общедомовой чат).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530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10293" y="392232"/>
            <a:ext cx="860978" cy="90316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FC0D737-807D-D349-8568-6FCF2E697E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0" y="0"/>
            <a:ext cx="43875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BAA1A6E-CB22-E942-8C63-4BBDEE3E458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63487" y="1418632"/>
            <a:ext cx="7329321" cy="431017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42810CA-C737-4C46-B75B-05D8D4868DE4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747591" y="2566001"/>
            <a:ext cx="6768547" cy="353833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16050CFF-E161-6B4E-8C18-AE9D36EBA29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82909"/>
          <a:stretch/>
        </p:blipFill>
        <p:spPr>
          <a:xfrm>
            <a:off x="0" y="0"/>
            <a:ext cx="1562794" cy="5141610"/>
          </a:xfrm>
          <a:prstGeom prst="rect">
            <a:avLst/>
          </a:prstGeom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D7E75998-7EDF-2246-9491-7B31ABF5399E}"/>
              </a:ext>
            </a:extLst>
          </p:cNvPr>
          <p:cNvSpPr txBox="1">
            <a:spLocks/>
          </p:cNvSpPr>
          <p:nvPr/>
        </p:nvSpPr>
        <p:spPr>
          <a:xfrm>
            <a:off x="1396537" y="399555"/>
            <a:ext cx="9824259" cy="12087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740900" y="30226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DA0CA9A0-4485-5C44-B0D3-30D6028C623B}"/>
              </a:ext>
            </a:extLst>
          </p:cNvPr>
          <p:cNvSpPr/>
          <p:nvPr/>
        </p:nvSpPr>
        <p:spPr>
          <a:xfrm>
            <a:off x="3594100" y="392176"/>
            <a:ext cx="6769100" cy="60160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6101078F-ACEB-F247-A74D-F47F89416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1" y="323907"/>
            <a:ext cx="6759072" cy="717493"/>
          </a:xfrm>
        </p:spPr>
        <p:txBody>
          <a:bodyPr>
            <a:noAutofit/>
          </a:bodyPr>
          <a:lstStyle/>
          <a:p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Интерфейс Сервисов 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для граждан</a:t>
            </a:r>
          </a:p>
        </p:txBody>
      </p:sp>
    </p:spTree>
    <p:extLst>
      <p:ext uri="{BB962C8B-B14F-4D97-AF65-F5344CB8AC3E}">
        <p14:creationId xmlns:p14="http://schemas.microsoft.com/office/powerpoint/2010/main" val="240730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527243D3-A1A1-8544-B051-E07DB2DA466C}"/>
              </a:ext>
            </a:extLst>
          </p:cNvPr>
          <p:cNvGrpSpPr/>
          <p:nvPr/>
        </p:nvGrpSpPr>
        <p:grpSpPr>
          <a:xfrm>
            <a:off x="1283715" y="596350"/>
            <a:ext cx="8808692" cy="2464350"/>
            <a:chOff x="3125586" y="1599798"/>
            <a:chExt cx="4408455" cy="1044237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xmlns="" id="{BDAC884F-8619-FC48-AEFB-EFE999E2A9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25586" y="1599798"/>
              <a:ext cx="4367072" cy="1044237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94F007ED-D28F-F947-937D-A58D495A6F04}"/>
                </a:ext>
              </a:extLst>
            </p:cNvPr>
            <p:cNvSpPr txBox="1"/>
            <p:nvPr/>
          </p:nvSpPr>
          <p:spPr>
            <a:xfrm>
              <a:off x="3125586" y="1599798"/>
              <a:ext cx="4408455" cy="691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spc="1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ПАО «Ростелеком»</a:t>
              </a:r>
            </a:p>
            <a:p>
              <a:endPara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r>
                <a:rPr lang="ru-RU" sz="2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Сергей Алексеев </a:t>
              </a:r>
            </a:p>
            <a:p>
              <a:r>
                <a:rPr lang="ru-RU" sz="2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Руководитель направления, Департамент прикладных проектов</a:t>
              </a:r>
            </a:p>
            <a:p>
              <a:r>
                <a:rPr lang="en-US" sz="2000" spc="10" dirty="0" smtClean="0">
                  <a:latin typeface="Tahoma" pitchFamily="34" charset="0"/>
                  <a:ea typeface="Tahoma" pitchFamily="34" charset="0"/>
                  <a:cs typeface="Tahoma" pitchFamily="34" charset="0"/>
                  <a:hlinkClick r:id="rId3"/>
                </a:rPr>
                <a:t>Sergey.Alekseev@nw.rt.ru</a:t>
              </a:r>
              <a:r>
                <a:rPr lang="ru-RU" sz="2000" spc="1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 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5A4E7E52-EF6C-D843-9340-6F3F520FC79F}"/>
                </a:ext>
              </a:extLst>
            </p:cNvPr>
            <p:cNvSpPr txBox="1"/>
            <p:nvPr/>
          </p:nvSpPr>
          <p:spPr>
            <a:xfrm>
              <a:off x="3125586" y="2325943"/>
              <a:ext cx="3233649" cy="241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1867" dirty="0">
                <a:solidFill>
                  <a:srgbClr val="0F1828"/>
                </a:solidFill>
                <a:latin typeface="Basis Grotesque Pro" panose="0200050303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738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50">
            <a:extLst>
              <a:ext uri="{FF2B5EF4-FFF2-40B4-BE49-F238E27FC236}">
                <a16:creationId xmlns="" xmlns:a16="http://schemas.microsoft.com/office/drawing/2014/main" id="{5FC0D737-807D-D349-8568-6FCF2E697E4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3875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8246C1A-CE01-334F-B96D-864107E689DB}"/>
              </a:ext>
            </a:extLst>
          </p:cNvPr>
          <p:cNvSpPr/>
          <p:nvPr/>
        </p:nvSpPr>
        <p:spPr>
          <a:xfrm>
            <a:off x="1402267" y="1069573"/>
            <a:ext cx="10536926" cy="14779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>
              <a:solidFill>
                <a:schemeClr val="tx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44C08F9-A331-194F-852B-9C0F68E970C0}"/>
              </a:ext>
            </a:extLst>
          </p:cNvPr>
          <p:cNvSpPr/>
          <p:nvPr/>
        </p:nvSpPr>
        <p:spPr>
          <a:xfrm>
            <a:off x="1359404" y="2732199"/>
            <a:ext cx="10536925" cy="158347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>
              <a:solidFill>
                <a:schemeClr val="tx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A6178C8-AD33-AF4A-8F32-3C71B65E0371}"/>
              </a:ext>
            </a:extLst>
          </p:cNvPr>
          <p:cNvSpPr/>
          <p:nvPr/>
        </p:nvSpPr>
        <p:spPr>
          <a:xfrm>
            <a:off x="1328675" y="4486047"/>
            <a:ext cx="10567654" cy="1489655"/>
          </a:xfrm>
          <a:prstGeom prst="rect">
            <a:avLst/>
          </a:prstGeom>
          <a:solidFill>
            <a:srgbClr val="A1AA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>
              <a:solidFill>
                <a:schemeClr val="tx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38B5E04E-9396-EE48-8C28-51960505BA80}"/>
              </a:ext>
            </a:extLst>
          </p:cNvPr>
          <p:cNvSpPr/>
          <p:nvPr/>
        </p:nvSpPr>
        <p:spPr>
          <a:xfrm>
            <a:off x="1454672" y="1217677"/>
            <a:ext cx="573024" cy="1311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Федеральный уровень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32CC20CE-44AE-7A41-95E6-A6A224452DAD}"/>
              </a:ext>
            </a:extLst>
          </p:cNvPr>
          <p:cNvSpPr/>
          <p:nvPr/>
        </p:nvSpPr>
        <p:spPr>
          <a:xfrm>
            <a:off x="1454672" y="2858520"/>
            <a:ext cx="573024" cy="1321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Региональный уровень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A503E641-3E35-D541-A18B-4F44B308DC5E}"/>
              </a:ext>
            </a:extLst>
          </p:cNvPr>
          <p:cNvSpPr/>
          <p:nvPr/>
        </p:nvSpPr>
        <p:spPr>
          <a:xfrm>
            <a:off x="1417846" y="4570570"/>
            <a:ext cx="579120" cy="1313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Территориальный уровень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97BDEB11-5163-FF49-98B2-488921C57949}"/>
              </a:ext>
            </a:extLst>
          </p:cNvPr>
          <p:cNvSpPr/>
          <p:nvPr/>
        </p:nvSpPr>
        <p:spPr>
          <a:xfrm>
            <a:off x="4725678" y="1467872"/>
            <a:ext cx="4325213" cy="800605"/>
          </a:xfrm>
          <a:prstGeom prst="rect">
            <a:avLst/>
          </a:prstGeom>
          <a:solidFill>
            <a:srgbClr val="ED7D31"/>
          </a:solidFill>
          <a:ln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Государственная информационная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система жилищно-коммунального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хозяйства</a:t>
            </a:r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ГИС ЖКХ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84D0D27F-2F52-EA41-BFE8-FEA3AE408716}"/>
              </a:ext>
            </a:extLst>
          </p:cNvPr>
          <p:cNvSpPr/>
          <p:nvPr/>
        </p:nvSpPr>
        <p:spPr>
          <a:xfrm>
            <a:off x="2197036" y="2858520"/>
            <a:ext cx="1058465" cy="660983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Портал </a:t>
            </a:r>
            <a:r>
              <a:rPr lang="ru-RU" sz="1200" b="1" dirty="0" err="1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госуслуг</a:t>
            </a:r>
            <a:endParaRPr lang="ru-RU" sz="1200" b="1" dirty="0">
              <a:solidFill>
                <a:schemeClr val="tx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579A8EC7-C040-744E-944B-820A2ACF0699}"/>
              </a:ext>
            </a:extLst>
          </p:cNvPr>
          <p:cNvSpPr/>
          <p:nvPr/>
        </p:nvSpPr>
        <p:spPr>
          <a:xfrm>
            <a:off x="3398698" y="2858520"/>
            <a:ext cx="1324988" cy="660983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ГОСЖИЛ</a:t>
            </a:r>
          </a:p>
          <a:p>
            <a:pPr algn="ctr"/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ИНСПЕКЦИЯ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3772CF34-14AC-984D-A902-05F03E937123}"/>
              </a:ext>
            </a:extLst>
          </p:cNvPr>
          <p:cNvSpPr/>
          <p:nvPr/>
        </p:nvSpPr>
        <p:spPr>
          <a:xfrm>
            <a:off x="4642206" y="2861205"/>
            <a:ext cx="1495806" cy="660983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экологии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CD32DB12-A72F-A745-A529-1B3313E8878A}"/>
              </a:ext>
            </a:extLst>
          </p:cNvPr>
          <p:cNvSpPr/>
          <p:nvPr/>
        </p:nvSpPr>
        <p:spPr>
          <a:xfrm>
            <a:off x="6036207" y="2797958"/>
            <a:ext cx="1517000" cy="660983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ЕИАС ЖКХ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9BC953E7-4053-664F-9402-43B436A124BA}"/>
              </a:ext>
            </a:extLst>
          </p:cNvPr>
          <p:cNvSpPr/>
          <p:nvPr/>
        </p:nvSpPr>
        <p:spPr>
          <a:xfrm>
            <a:off x="7583750" y="2858520"/>
            <a:ext cx="1503327" cy="660983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ЖКХ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8266DDAC-A58B-7646-B5A4-30512B59B1EA}"/>
              </a:ext>
            </a:extLst>
          </p:cNvPr>
          <p:cNvSpPr/>
          <p:nvPr/>
        </p:nvSpPr>
        <p:spPr>
          <a:xfrm>
            <a:off x="9087077" y="2858520"/>
            <a:ext cx="1390590" cy="660983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Фонд капитального ремонта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5A680D08-53C7-D142-BB4F-F8766DC802A7}"/>
              </a:ext>
            </a:extLst>
          </p:cNvPr>
          <p:cNvSpPr/>
          <p:nvPr/>
        </p:nvSpPr>
        <p:spPr>
          <a:xfrm>
            <a:off x="10674419" y="2861205"/>
            <a:ext cx="1195458" cy="660983"/>
          </a:xfrm>
          <a:prstGeom prst="rect">
            <a:avLst/>
          </a:prstGeom>
          <a:noFill/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Тарифный комитет</a:t>
            </a:r>
          </a:p>
        </p:txBody>
      </p: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xmlns="" id="{9B9DEB77-B239-9446-BCA3-83C1DE53FAEC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6794707" y="2199526"/>
            <a:ext cx="0" cy="598432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2C9A57FE-2BE0-D44D-906F-28FE8681A34F}"/>
              </a:ext>
            </a:extLst>
          </p:cNvPr>
          <p:cNvSpPr/>
          <p:nvPr/>
        </p:nvSpPr>
        <p:spPr>
          <a:xfrm>
            <a:off x="2197036" y="3814839"/>
            <a:ext cx="9556678" cy="365647"/>
          </a:xfrm>
          <a:prstGeom prst="rect">
            <a:avLst/>
          </a:prstGeom>
          <a:solidFill>
            <a:srgbClr val="3A7177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Подсистема первичного сбора, верификации и валидации данных</a:t>
            </a:r>
          </a:p>
        </p:txBody>
      </p: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xmlns="" id="{DA4B2C38-6CBA-9840-96D4-41F2F3BD1935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2719852" y="3519503"/>
            <a:ext cx="6417" cy="29533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xmlns="" id="{E71994DA-9033-A947-AD8E-DAAC4E584283}"/>
              </a:ext>
            </a:extLst>
          </p:cNvPr>
          <p:cNvCxnSpPr/>
          <p:nvPr/>
        </p:nvCxnSpPr>
        <p:spPr>
          <a:xfrm flipH="1">
            <a:off x="4057983" y="3511221"/>
            <a:ext cx="6417" cy="29533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xmlns="" id="{09E0B559-CE0C-024A-8716-C4EDAEC1E83A}"/>
              </a:ext>
            </a:extLst>
          </p:cNvPr>
          <p:cNvCxnSpPr/>
          <p:nvPr/>
        </p:nvCxnSpPr>
        <p:spPr>
          <a:xfrm flipH="1">
            <a:off x="5470112" y="3519503"/>
            <a:ext cx="6417" cy="29533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xmlns="" id="{7606B8ED-8577-454E-AB59-E22718163677}"/>
              </a:ext>
            </a:extLst>
          </p:cNvPr>
          <p:cNvCxnSpPr>
            <a:cxnSpLocks/>
          </p:cNvCxnSpPr>
          <p:nvPr/>
        </p:nvCxnSpPr>
        <p:spPr>
          <a:xfrm>
            <a:off x="6808243" y="3526303"/>
            <a:ext cx="1711" cy="306221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xmlns="" id="{E41C6623-BE68-6740-B1FF-06D9899222DE}"/>
              </a:ext>
            </a:extLst>
          </p:cNvPr>
          <p:cNvCxnSpPr/>
          <p:nvPr/>
        </p:nvCxnSpPr>
        <p:spPr>
          <a:xfrm flipH="1">
            <a:off x="8386380" y="3528752"/>
            <a:ext cx="6417" cy="29533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xmlns="" id="{C6C9E135-B075-5A45-9642-01DC455C5CED}"/>
              </a:ext>
            </a:extLst>
          </p:cNvPr>
          <p:cNvCxnSpPr/>
          <p:nvPr/>
        </p:nvCxnSpPr>
        <p:spPr>
          <a:xfrm flipH="1">
            <a:off x="9793199" y="3498156"/>
            <a:ext cx="6417" cy="29533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xmlns="" id="{767A4E26-420D-FB41-879E-89442F2A4AF2}"/>
              </a:ext>
            </a:extLst>
          </p:cNvPr>
          <p:cNvCxnSpPr/>
          <p:nvPr/>
        </p:nvCxnSpPr>
        <p:spPr>
          <a:xfrm flipH="1">
            <a:off x="11207649" y="3531086"/>
            <a:ext cx="6417" cy="29533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630B518C-3C31-EE4A-88D8-7AC9868EB1E1}"/>
              </a:ext>
            </a:extLst>
          </p:cNvPr>
          <p:cNvSpPr/>
          <p:nvPr/>
        </p:nvSpPr>
        <p:spPr>
          <a:xfrm>
            <a:off x="3367968" y="4570570"/>
            <a:ext cx="2282699" cy="660983"/>
          </a:xfrm>
          <a:prstGeom prst="rect">
            <a:avLst/>
          </a:prstGeom>
          <a:solidFill>
            <a:srgbClr val="3A7177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Территориальные</a:t>
            </a:r>
          </a:p>
          <a:p>
            <a:pPr algn="ctr"/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органы</a:t>
            </a:r>
            <a:endParaRPr lang="ru-RU" sz="1200" b="1" dirty="0">
              <a:solidFill>
                <a:schemeClr val="tx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FC4095C5-E4AD-8042-A5F4-0A2801B52E0A}"/>
              </a:ext>
            </a:extLst>
          </p:cNvPr>
          <p:cNvSpPr/>
          <p:nvPr/>
        </p:nvSpPr>
        <p:spPr>
          <a:xfrm>
            <a:off x="5977288" y="4570568"/>
            <a:ext cx="1517553" cy="660983"/>
          </a:xfrm>
          <a:prstGeom prst="rect">
            <a:avLst/>
          </a:prstGeom>
          <a:solidFill>
            <a:srgbClr val="3A7177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УО, ТСЖ, </a:t>
            </a:r>
          </a:p>
          <a:p>
            <a:pPr algn="ctr"/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ЖСК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3CE58AE2-3EC6-D94D-ABB0-569AF3E4B088}"/>
              </a:ext>
            </a:extLst>
          </p:cNvPr>
          <p:cNvSpPr/>
          <p:nvPr/>
        </p:nvSpPr>
        <p:spPr>
          <a:xfrm>
            <a:off x="10169411" y="4567676"/>
            <a:ext cx="1324988" cy="660983"/>
          </a:xfrm>
          <a:prstGeom prst="rect">
            <a:avLst/>
          </a:prstGeom>
          <a:solidFill>
            <a:srgbClr val="3A7177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БТИ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A4227F26-86F6-DD48-9DE1-2A110C9388E4}"/>
              </a:ext>
            </a:extLst>
          </p:cNvPr>
          <p:cNvSpPr/>
          <p:nvPr/>
        </p:nvSpPr>
        <p:spPr>
          <a:xfrm>
            <a:off x="8073350" y="4570568"/>
            <a:ext cx="1324988" cy="660983"/>
          </a:xfrm>
          <a:prstGeom prst="rect">
            <a:avLst/>
          </a:prstGeom>
          <a:solidFill>
            <a:srgbClr val="3A7177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РСО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621E25F0-632F-4D4C-AD22-1B86E6DC4F53}"/>
              </a:ext>
            </a:extLst>
          </p:cNvPr>
          <p:cNvSpPr/>
          <p:nvPr/>
        </p:nvSpPr>
        <p:spPr>
          <a:xfrm>
            <a:off x="3886469" y="5443505"/>
            <a:ext cx="7613170" cy="357867"/>
          </a:xfrm>
          <a:prstGeom prst="rect">
            <a:avLst/>
          </a:prstGeom>
          <a:solidFill>
            <a:srgbClr val="3A7177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ГРАЖДАНЕ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B08F839C-2096-0447-9144-B3ED2695D800}"/>
              </a:ext>
            </a:extLst>
          </p:cNvPr>
          <p:cNvSpPr/>
          <p:nvPr/>
        </p:nvSpPr>
        <p:spPr>
          <a:xfrm>
            <a:off x="2082305" y="4526870"/>
            <a:ext cx="1291706" cy="1497135"/>
          </a:xfrm>
          <a:prstGeom prst="rect">
            <a:avLst/>
          </a:prstGeom>
          <a:noFill/>
          <a:ln w="12700">
            <a:noFill/>
          </a:ln>
          <a:effectLst>
            <a:reflection endPos="0" dist="50800" dir="5400000" sy="-100000" algn="bl" rotWithShape="0"/>
            <a:softEdge rad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ru-RU" sz="10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Методики</a:t>
            </a:r>
            <a:endParaRPr lang="en-US" sz="1000" b="1" dirty="0">
              <a:solidFill>
                <a:schemeClr val="tx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ru-RU" sz="1000" b="1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Мониторинг технического состояния объектов жилищно-коммунального хозяйства</a:t>
            </a:r>
          </a:p>
        </p:txBody>
      </p:sp>
      <p:cxnSp>
        <p:nvCxnSpPr>
          <p:cNvPr id="34" name="Прямая со стрелкой 33">
            <a:extLst>
              <a:ext uri="{FF2B5EF4-FFF2-40B4-BE49-F238E27FC236}">
                <a16:creationId xmlns:a16="http://schemas.microsoft.com/office/drawing/2014/main" xmlns="" id="{E7C86B37-4049-EA45-B512-FF1940CEB7AE}"/>
              </a:ext>
            </a:extLst>
          </p:cNvPr>
          <p:cNvCxnSpPr>
            <a:cxnSpLocks/>
          </p:cNvCxnSpPr>
          <p:nvPr/>
        </p:nvCxnSpPr>
        <p:spPr>
          <a:xfrm flipH="1">
            <a:off x="4558373" y="5231551"/>
            <a:ext cx="1" cy="21195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xmlns="" id="{B2718DA9-9EE5-3B4D-98C8-1EEF5946C4C3}"/>
              </a:ext>
            </a:extLst>
          </p:cNvPr>
          <p:cNvCxnSpPr>
            <a:cxnSpLocks/>
          </p:cNvCxnSpPr>
          <p:nvPr/>
        </p:nvCxnSpPr>
        <p:spPr>
          <a:xfrm>
            <a:off x="6665584" y="5228659"/>
            <a:ext cx="0" cy="21484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xmlns="" id="{64749033-3324-0E48-96ED-D0B189CF1183}"/>
              </a:ext>
            </a:extLst>
          </p:cNvPr>
          <p:cNvCxnSpPr>
            <a:cxnSpLocks/>
          </p:cNvCxnSpPr>
          <p:nvPr/>
        </p:nvCxnSpPr>
        <p:spPr>
          <a:xfrm>
            <a:off x="8764774" y="5224269"/>
            <a:ext cx="0" cy="219236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xmlns="" id="{8BA2A671-3CB2-3C40-ACB8-A0EEC433F638}"/>
              </a:ext>
            </a:extLst>
          </p:cNvPr>
          <p:cNvCxnSpPr>
            <a:cxnSpLocks/>
          </p:cNvCxnSpPr>
          <p:nvPr/>
        </p:nvCxnSpPr>
        <p:spPr>
          <a:xfrm>
            <a:off x="10841293" y="5228136"/>
            <a:ext cx="0" cy="215369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xmlns="" id="{87303C39-1582-2748-A021-EC1577F07AD6}"/>
              </a:ext>
            </a:extLst>
          </p:cNvPr>
          <p:cNvCxnSpPr>
            <a:cxnSpLocks/>
          </p:cNvCxnSpPr>
          <p:nvPr/>
        </p:nvCxnSpPr>
        <p:spPr>
          <a:xfrm>
            <a:off x="4589103" y="4180486"/>
            <a:ext cx="0" cy="34638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>
            <a:extLst>
              <a:ext uri="{FF2B5EF4-FFF2-40B4-BE49-F238E27FC236}">
                <a16:creationId xmlns:a16="http://schemas.microsoft.com/office/drawing/2014/main" xmlns="" id="{687F1643-CDBE-1840-A684-FBFBC7CCA8E2}"/>
              </a:ext>
            </a:extLst>
          </p:cNvPr>
          <p:cNvCxnSpPr>
            <a:cxnSpLocks/>
          </p:cNvCxnSpPr>
          <p:nvPr/>
        </p:nvCxnSpPr>
        <p:spPr>
          <a:xfrm>
            <a:off x="6696314" y="4180486"/>
            <a:ext cx="0" cy="34638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>
            <a:extLst>
              <a:ext uri="{FF2B5EF4-FFF2-40B4-BE49-F238E27FC236}">
                <a16:creationId xmlns:a16="http://schemas.microsoft.com/office/drawing/2014/main" xmlns="" id="{B082778C-939F-714A-A87E-23D9D2E49E62}"/>
              </a:ext>
            </a:extLst>
          </p:cNvPr>
          <p:cNvCxnSpPr>
            <a:cxnSpLocks/>
          </p:cNvCxnSpPr>
          <p:nvPr/>
        </p:nvCxnSpPr>
        <p:spPr>
          <a:xfrm>
            <a:off x="10881412" y="4180485"/>
            <a:ext cx="0" cy="34638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bject 448">
            <a:extLst>
              <a:ext uri="{FF2B5EF4-FFF2-40B4-BE49-F238E27FC236}">
                <a16:creationId xmlns:a16="http://schemas.microsoft.com/office/drawing/2014/main" xmlns="" id="{F11221A6-CD26-3F44-9048-2E7A6CE78617}"/>
              </a:ext>
            </a:extLst>
          </p:cNvPr>
          <p:cNvSpPr/>
          <p:nvPr/>
        </p:nvSpPr>
        <p:spPr>
          <a:xfrm>
            <a:off x="8253945" y="4681135"/>
            <a:ext cx="373108" cy="373108"/>
          </a:xfrm>
          <a:custGeom>
            <a:avLst/>
            <a:gdLst/>
            <a:ahLst/>
            <a:cxnLst/>
            <a:rect l="l" t="t" r="r" b="b"/>
            <a:pathLst>
              <a:path w="290195" h="290195">
                <a:moveTo>
                  <a:pt x="144631" y="38249"/>
                </a:moveTo>
                <a:lnTo>
                  <a:pt x="117262" y="38249"/>
                </a:lnTo>
                <a:lnTo>
                  <a:pt x="123732" y="57823"/>
                </a:lnTo>
                <a:lnTo>
                  <a:pt x="111244" y="63574"/>
                </a:lnTo>
                <a:lnTo>
                  <a:pt x="103058" y="72698"/>
                </a:lnTo>
                <a:lnTo>
                  <a:pt x="164211" y="78231"/>
                </a:lnTo>
                <a:lnTo>
                  <a:pt x="158776" y="65117"/>
                </a:lnTo>
                <a:lnTo>
                  <a:pt x="147385" y="59141"/>
                </a:lnTo>
                <a:lnTo>
                  <a:pt x="144631" y="38249"/>
                </a:lnTo>
                <a:close/>
              </a:path>
              <a:path w="290195" h="290195">
                <a:moveTo>
                  <a:pt x="99111" y="5788"/>
                </a:moveTo>
                <a:lnTo>
                  <a:pt x="73936" y="30247"/>
                </a:lnTo>
                <a:lnTo>
                  <a:pt x="75901" y="38040"/>
                </a:lnTo>
                <a:lnTo>
                  <a:pt x="79764" y="44846"/>
                </a:lnTo>
                <a:lnTo>
                  <a:pt x="85337" y="49827"/>
                </a:lnTo>
                <a:lnTo>
                  <a:pt x="92432" y="52146"/>
                </a:lnTo>
                <a:lnTo>
                  <a:pt x="100865" y="50965"/>
                </a:lnTo>
                <a:lnTo>
                  <a:pt x="111172" y="43558"/>
                </a:lnTo>
                <a:lnTo>
                  <a:pt x="117262" y="38249"/>
                </a:lnTo>
                <a:lnTo>
                  <a:pt x="144631" y="38249"/>
                </a:lnTo>
                <a:lnTo>
                  <a:pt x="144298" y="35726"/>
                </a:lnTo>
                <a:lnTo>
                  <a:pt x="192779" y="35726"/>
                </a:lnTo>
                <a:lnTo>
                  <a:pt x="194626" y="30112"/>
                </a:lnTo>
                <a:lnTo>
                  <a:pt x="192741" y="21254"/>
                </a:lnTo>
                <a:lnTo>
                  <a:pt x="119095" y="21254"/>
                </a:lnTo>
                <a:lnTo>
                  <a:pt x="111366" y="12015"/>
                </a:lnTo>
                <a:lnTo>
                  <a:pt x="99111" y="5788"/>
                </a:lnTo>
                <a:close/>
              </a:path>
              <a:path w="290195" h="290195">
                <a:moveTo>
                  <a:pt x="192779" y="35726"/>
                </a:moveTo>
                <a:lnTo>
                  <a:pt x="144298" y="35726"/>
                </a:lnTo>
                <a:lnTo>
                  <a:pt x="155401" y="40959"/>
                </a:lnTo>
                <a:lnTo>
                  <a:pt x="160266" y="46147"/>
                </a:lnTo>
                <a:lnTo>
                  <a:pt x="164992" y="50067"/>
                </a:lnTo>
                <a:lnTo>
                  <a:pt x="181174" y="48536"/>
                </a:lnTo>
                <a:lnTo>
                  <a:pt x="190969" y="41226"/>
                </a:lnTo>
                <a:lnTo>
                  <a:pt x="192779" y="35726"/>
                </a:lnTo>
                <a:close/>
              </a:path>
              <a:path w="290195" h="290195">
                <a:moveTo>
                  <a:pt x="132473" y="0"/>
                </a:moveTo>
                <a:lnTo>
                  <a:pt x="125676" y="4605"/>
                </a:lnTo>
                <a:lnTo>
                  <a:pt x="119095" y="21254"/>
                </a:lnTo>
                <a:lnTo>
                  <a:pt x="192741" y="21254"/>
                </a:lnTo>
                <a:lnTo>
                  <a:pt x="192450" y="19889"/>
                </a:lnTo>
                <a:lnTo>
                  <a:pt x="149877" y="19889"/>
                </a:lnTo>
                <a:lnTo>
                  <a:pt x="144267" y="13523"/>
                </a:lnTo>
                <a:lnTo>
                  <a:pt x="142245" y="5247"/>
                </a:lnTo>
                <a:lnTo>
                  <a:pt x="135864" y="2156"/>
                </a:lnTo>
                <a:lnTo>
                  <a:pt x="132473" y="0"/>
                </a:lnTo>
                <a:close/>
              </a:path>
              <a:path w="290195" h="290195">
                <a:moveTo>
                  <a:pt x="167008" y="7384"/>
                </a:moveTo>
                <a:lnTo>
                  <a:pt x="157160" y="12634"/>
                </a:lnTo>
                <a:lnTo>
                  <a:pt x="149877" y="19889"/>
                </a:lnTo>
                <a:lnTo>
                  <a:pt x="192450" y="19889"/>
                </a:lnTo>
                <a:lnTo>
                  <a:pt x="191623" y="16001"/>
                </a:lnTo>
                <a:lnTo>
                  <a:pt x="182295" y="7606"/>
                </a:lnTo>
                <a:lnTo>
                  <a:pt x="167008" y="7384"/>
                </a:lnTo>
                <a:close/>
              </a:path>
              <a:path w="290195" h="290195">
                <a:moveTo>
                  <a:pt x="102654" y="92707"/>
                </a:moveTo>
                <a:lnTo>
                  <a:pt x="102100" y="99151"/>
                </a:lnTo>
                <a:lnTo>
                  <a:pt x="100289" y="102204"/>
                </a:lnTo>
                <a:lnTo>
                  <a:pt x="73632" y="103953"/>
                </a:lnTo>
                <a:lnTo>
                  <a:pt x="62450" y="106361"/>
                </a:lnTo>
                <a:lnTo>
                  <a:pt x="29866" y="127605"/>
                </a:lnTo>
                <a:lnTo>
                  <a:pt x="9641" y="166532"/>
                </a:lnTo>
                <a:lnTo>
                  <a:pt x="9076" y="168243"/>
                </a:lnTo>
                <a:lnTo>
                  <a:pt x="8622" y="169330"/>
                </a:lnTo>
                <a:lnTo>
                  <a:pt x="7132" y="173408"/>
                </a:lnTo>
                <a:lnTo>
                  <a:pt x="5144" y="174179"/>
                </a:lnTo>
                <a:lnTo>
                  <a:pt x="327" y="180695"/>
                </a:lnTo>
                <a:lnTo>
                  <a:pt x="75" y="183650"/>
                </a:lnTo>
                <a:lnTo>
                  <a:pt x="0" y="194904"/>
                </a:lnTo>
                <a:lnTo>
                  <a:pt x="237" y="197420"/>
                </a:lnTo>
                <a:lnTo>
                  <a:pt x="688" y="199944"/>
                </a:lnTo>
                <a:lnTo>
                  <a:pt x="1598" y="201226"/>
                </a:lnTo>
                <a:lnTo>
                  <a:pt x="4100" y="206053"/>
                </a:lnTo>
                <a:lnTo>
                  <a:pt x="7138" y="206615"/>
                </a:lnTo>
                <a:lnTo>
                  <a:pt x="8078" y="209354"/>
                </a:lnTo>
                <a:lnTo>
                  <a:pt x="8665" y="211669"/>
                </a:lnTo>
                <a:lnTo>
                  <a:pt x="9094" y="213231"/>
                </a:lnTo>
                <a:lnTo>
                  <a:pt x="26821" y="249844"/>
                </a:lnTo>
                <a:lnTo>
                  <a:pt x="67298" y="275728"/>
                </a:lnTo>
                <a:lnTo>
                  <a:pt x="96934" y="278477"/>
                </a:lnTo>
                <a:lnTo>
                  <a:pt x="96998" y="284792"/>
                </a:lnTo>
                <a:lnTo>
                  <a:pt x="102153" y="289919"/>
                </a:lnTo>
                <a:lnTo>
                  <a:pt x="115865" y="289919"/>
                </a:lnTo>
                <a:lnTo>
                  <a:pt x="121028" y="284792"/>
                </a:lnTo>
                <a:lnTo>
                  <a:pt x="121090" y="278497"/>
                </a:lnTo>
                <a:lnTo>
                  <a:pt x="289666" y="278497"/>
                </a:lnTo>
                <a:lnTo>
                  <a:pt x="289666" y="236794"/>
                </a:lnTo>
                <a:lnTo>
                  <a:pt x="121090" y="236786"/>
                </a:lnTo>
                <a:lnTo>
                  <a:pt x="96934" y="236786"/>
                </a:lnTo>
                <a:lnTo>
                  <a:pt x="83076" y="236511"/>
                </a:lnTo>
                <a:lnTo>
                  <a:pt x="69202" y="231044"/>
                </a:lnTo>
                <a:lnTo>
                  <a:pt x="57895" y="221822"/>
                </a:lnTo>
                <a:lnTo>
                  <a:pt x="52689" y="213156"/>
                </a:lnTo>
                <a:lnTo>
                  <a:pt x="51696" y="206093"/>
                </a:lnTo>
                <a:lnTo>
                  <a:pt x="56664" y="206093"/>
                </a:lnTo>
                <a:lnTo>
                  <a:pt x="59561" y="197420"/>
                </a:lnTo>
                <a:lnTo>
                  <a:pt x="59641" y="183650"/>
                </a:lnTo>
                <a:lnTo>
                  <a:pt x="56235" y="175021"/>
                </a:lnTo>
                <a:lnTo>
                  <a:pt x="51735" y="175021"/>
                </a:lnTo>
                <a:lnTo>
                  <a:pt x="53670" y="165391"/>
                </a:lnTo>
                <a:lnTo>
                  <a:pt x="58568" y="158766"/>
                </a:lnTo>
                <a:lnTo>
                  <a:pt x="66398" y="152004"/>
                </a:lnTo>
                <a:lnTo>
                  <a:pt x="75931" y="146700"/>
                </a:lnTo>
                <a:lnTo>
                  <a:pt x="85938" y="144448"/>
                </a:lnTo>
                <a:lnTo>
                  <a:pt x="289666" y="144448"/>
                </a:lnTo>
                <a:lnTo>
                  <a:pt x="289666" y="102916"/>
                </a:lnTo>
                <a:lnTo>
                  <a:pt x="175018" y="102916"/>
                </a:lnTo>
                <a:lnTo>
                  <a:pt x="166248" y="101506"/>
                </a:lnTo>
                <a:lnTo>
                  <a:pt x="166208" y="100876"/>
                </a:lnTo>
                <a:lnTo>
                  <a:pt x="165146" y="92901"/>
                </a:lnTo>
                <a:lnTo>
                  <a:pt x="102654" y="92707"/>
                </a:lnTo>
                <a:close/>
              </a:path>
              <a:path w="290195" h="290195">
                <a:moveTo>
                  <a:pt x="289666" y="278497"/>
                </a:moveTo>
                <a:lnTo>
                  <a:pt x="121090" y="278497"/>
                </a:lnTo>
                <a:lnTo>
                  <a:pt x="289666" y="278583"/>
                </a:lnTo>
                <a:close/>
              </a:path>
              <a:path w="290195" h="290195">
                <a:moveTo>
                  <a:pt x="289666" y="236786"/>
                </a:moveTo>
                <a:lnTo>
                  <a:pt x="121090" y="236794"/>
                </a:lnTo>
                <a:lnTo>
                  <a:pt x="289666" y="236794"/>
                </a:lnTo>
                <a:close/>
              </a:path>
              <a:path w="290195" h="290195">
                <a:moveTo>
                  <a:pt x="115884" y="225309"/>
                </a:moveTo>
                <a:lnTo>
                  <a:pt x="102143" y="225309"/>
                </a:lnTo>
                <a:lnTo>
                  <a:pt x="96963" y="230471"/>
                </a:lnTo>
                <a:lnTo>
                  <a:pt x="96934" y="236786"/>
                </a:lnTo>
                <a:lnTo>
                  <a:pt x="121090" y="236786"/>
                </a:lnTo>
                <a:lnTo>
                  <a:pt x="121061" y="230471"/>
                </a:lnTo>
                <a:lnTo>
                  <a:pt x="115884" y="225309"/>
                </a:lnTo>
                <a:close/>
              </a:path>
              <a:path w="290195" h="290195">
                <a:moveTo>
                  <a:pt x="56664" y="206093"/>
                </a:moveTo>
                <a:lnTo>
                  <a:pt x="51696" y="206093"/>
                </a:lnTo>
                <a:lnTo>
                  <a:pt x="56164" y="207590"/>
                </a:lnTo>
                <a:lnTo>
                  <a:pt x="56664" y="206093"/>
                </a:lnTo>
                <a:close/>
              </a:path>
              <a:path w="290195" h="290195">
                <a:moveTo>
                  <a:pt x="55803" y="173927"/>
                </a:moveTo>
                <a:lnTo>
                  <a:pt x="51735" y="175021"/>
                </a:lnTo>
                <a:lnTo>
                  <a:pt x="56235" y="175021"/>
                </a:lnTo>
                <a:lnTo>
                  <a:pt x="55803" y="173927"/>
                </a:lnTo>
                <a:close/>
              </a:path>
              <a:path w="290195" h="290195">
                <a:moveTo>
                  <a:pt x="289666" y="144448"/>
                </a:moveTo>
                <a:lnTo>
                  <a:pt x="85938" y="144448"/>
                </a:lnTo>
                <a:lnTo>
                  <a:pt x="95190" y="146842"/>
                </a:lnTo>
                <a:lnTo>
                  <a:pt x="102458" y="155475"/>
                </a:lnTo>
                <a:lnTo>
                  <a:pt x="106500" y="162160"/>
                </a:lnTo>
                <a:lnTo>
                  <a:pt x="118570" y="169248"/>
                </a:lnTo>
                <a:lnTo>
                  <a:pt x="143631" y="172659"/>
                </a:lnTo>
                <a:lnTo>
                  <a:pt x="155859" y="167539"/>
                </a:lnTo>
                <a:lnTo>
                  <a:pt x="164570" y="158508"/>
                </a:lnTo>
                <a:lnTo>
                  <a:pt x="165830" y="156279"/>
                </a:lnTo>
                <a:lnTo>
                  <a:pt x="165146" y="156279"/>
                </a:lnTo>
                <a:lnTo>
                  <a:pt x="169102" y="148489"/>
                </a:lnTo>
                <a:lnTo>
                  <a:pt x="168873" y="148489"/>
                </a:lnTo>
                <a:lnTo>
                  <a:pt x="170668" y="145404"/>
                </a:lnTo>
                <a:lnTo>
                  <a:pt x="171142" y="145404"/>
                </a:lnTo>
                <a:lnTo>
                  <a:pt x="171728" y="144608"/>
                </a:lnTo>
                <a:lnTo>
                  <a:pt x="289666" y="144608"/>
                </a:lnTo>
                <a:lnTo>
                  <a:pt x="289666" y="144448"/>
                </a:lnTo>
                <a:close/>
              </a:path>
              <a:path w="290195" h="290195">
                <a:moveTo>
                  <a:pt x="167984" y="152471"/>
                </a:moveTo>
                <a:lnTo>
                  <a:pt x="165146" y="156279"/>
                </a:lnTo>
                <a:lnTo>
                  <a:pt x="165830" y="156279"/>
                </a:lnTo>
                <a:lnTo>
                  <a:pt x="167984" y="152471"/>
                </a:lnTo>
                <a:close/>
              </a:path>
              <a:path w="290195" h="290195">
                <a:moveTo>
                  <a:pt x="289666" y="144608"/>
                </a:moveTo>
                <a:lnTo>
                  <a:pt x="171728" y="144608"/>
                </a:lnTo>
                <a:lnTo>
                  <a:pt x="266900" y="144893"/>
                </a:lnTo>
                <a:lnTo>
                  <a:pt x="268919" y="145566"/>
                </a:lnTo>
                <a:lnTo>
                  <a:pt x="270396" y="146217"/>
                </a:lnTo>
                <a:lnTo>
                  <a:pt x="271489" y="146842"/>
                </a:lnTo>
                <a:lnTo>
                  <a:pt x="272282" y="148824"/>
                </a:lnTo>
                <a:lnTo>
                  <a:pt x="271144" y="151794"/>
                </a:lnTo>
                <a:lnTo>
                  <a:pt x="273862" y="153353"/>
                </a:lnTo>
                <a:lnTo>
                  <a:pt x="274054" y="153515"/>
                </a:lnTo>
                <a:lnTo>
                  <a:pt x="274353" y="153652"/>
                </a:lnTo>
                <a:lnTo>
                  <a:pt x="274796" y="153767"/>
                </a:lnTo>
                <a:lnTo>
                  <a:pt x="275663" y="154066"/>
                </a:lnTo>
                <a:lnTo>
                  <a:pt x="276786" y="154282"/>
                </a:lnTo>
                <a:lnTo>
                  <a:pt x="284317" y="154458"/>
                </a:lnTo>
                <a:lnTo>
                  <a:pt x="289666" y="154292"/>
                </a:lnTo>
                <a:lnTo>
                  <a:pt x="289666" y="144608"/>
                </a:lnTo>
                <a:close/>
              </a:path>
              <a:path w="290195" h="290195">
                <a:moveTo>
                  <a:pt x="169613" y="147482"/>
                </a:moveTo>
                <a:lnTo>
                  <a:pt x="168873" y="148489"/>
                </a:lnTo>
                <a:lnTo>
                  <a:pt x="169102" y="148489"/>
                </a:lnTo>
                <a:lnTo>
                  <a:pt x="169613" y="147482"/>
                </a:lnTo>
                <a:close/>
              </a:path>
              <a:path w="290195" h="290195">
                <a:moveTo>
                  <a:pt x="171142" y="145404"/>
                </a:moveTo>
                <a:lnTo>
                  <a:pt x="170668" y="145404"/>
                </a:lnTo>
                <a:lnTo>
                  <a:pt x="169613" y="147482"/>
                </a:lnTo>
                <a:lnTo>
                  <a:pt x="171142" y="145404"/>
                </a:lnTo>
                <a:close/>
              </a:path>
              <a:path w="290195" h="290195">
                <a:moveTo>
                  <a:pt x="280696" y="93190"/>
                </a:moveTo>
                <a:lnTo>
                  <a:pt x="273343" y="94659"/>
                </a:lnTo>
                <a:lnTo>
                  <a:pt x="271757" y="99688"/>
                </a:lnTo>
                <a:lnTo>
                  <a:pt x="267116" y="102830"/>
                </a:lnTo>
                <a:lnTo>
                  <a:pt x="175018" y="102916"/>
                </a:lnTo>
                <a:lnTo>
                  <a:pt x="289666" y="102916"/>
                </a:lnTo>
                <a:lnTo>
                  <a:pt x="289666" y="93374"/>
                </a:lnTo>
                <a:lnTo>
                  <a:pt x="284317" y="93207"/>
                </a:lnTo>
                <a:lnTo>
                  <a:pt x="280696" y="9319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 sz="1200" b="1">
              <a:solidFill>
                <a:schemeClr val="tx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93878FCA-99E6-FB4D-A812-A4E8347C0F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668" y="5280831"/>
            <a:ext cx="645176" cy="645176"/>
          </a:xfrm>
          <a:prstGeom prst="rect">
            <a:avLst/>
          </a:prstGeom>
          <a:ln>
            <a:noFill/>
          </a:ln>
          <a:effectLst>
            <a:glow rad="12700">
              <a:srgbClr val="548235"/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4" name="object 406">
            <a:extLst>
              <a:ext uri="{FF2B5EF4-FFF2-40B4-BE49-F238E27FC236}">
                <a16:creationId xmlns:a16="http://schemas.microsoft.com/office/drawing/2014/main" xmlns="" id="{A6F590FE-8A6E-A940-AA6D-B870D0F4C938}"/>
              </a:ext>
            </a:extLst>
          </p:cNvPr>
          <p:cNvSpPr/>
          <p:nvPr/>
        </p:nvSpPr>
        <p:spPr>
          <a:xfrm>
            <a:off x="10338752" y="4660050"/>
            <a:ext cx="341039" cy="476233"/>
          </a:xfrm>
          <a:custGeom>
            <a:avLst/>
            <a:gdLst/>
            <a:ahLst/>
            <a:cxnLst/>
            <a:rect l="l" t="t" r="r" b="b"/>
            <a:pathLst>
              <a:path w="270509" h="324485">
                <a:moveTo>
                  <a:pt x="211161" y="0"/>
                </a:moveTo>
                <a:lnTo>
                  <a:pt x="4831" y="0"/>
                </a:lnTo>
                <a:lnTo>
                  <a:pt x="0" y="4837"/>
                </a:lnTo>
                <a:lnTo>
                  <a:pt x="0" y="265160"/>
                </a:lnTo>
                <a:lnTo>
                  <a:pt x="4831" y="269999"/>
                </a:lnTo>
                <a:lnTo>
                  <a:pt x="51583" y="269999"/>
                </a:lnTo>
                <a:lnTo>
                  <a:pt x="54002" y="272418"/>
                </a:lnTo>
                <a:lnTo>
                  <a:pt x="54002" y="319164"/>
                </a:lnTo>
                <a:lnTo>
                  <a:pt x="58837" y="323999"/>
                </a:lnTo>
                <a:lnTo>
                  <a:pt x="265164" y="323999"/>
                </a:lnTo>
                <a:lnTo>
                  <a:pt x="269999" y="319164"/>
                </a:lnTo>
                <a:lnTo>
                  <a:pt x="269999" y="296995"/>
                </a:lnTo>
                <a:lnTo>
                  <a:pt x="83418" y="296995"/>
                </a:lnTo>
                <a:lnTo>
                  <a:pt x="80999" y="294576"/>
                </a:lnTo>
                <a:lnTo>
                  <a:pt x="80999" y="242999"/>
                </a:lnTo>
                <a:lnTo>
                  <a:pt x="29415" y="242999"/>
                </a:lnTo>
                <a:lnTo>
                  <a:pt x="26996" y="240579"/>
                </a:lnTo>
                <a:lnTo>
                  <a:pt x="26996" y="29414"/>
                </a:lnTo>
                <a:lnTo>
                  <a:pt x="29415" y="26996"/>
                </a:lnTo>
                <a:lnTo>
                  <a:pt x="215996" y="26996"/>
                </a:lnTo>
                <a:lnTo>
                  <a:pt x="215996" y="4837"/>
                </a:lnTo>
                <a:lnTo>
                  <a:pt x="211161" y="0"/>
                </a:lnTo>
                <a:close/>
              </a:path>
              <a:path w="270509" h="324485">
                <a:moveTo>
                  <a:pt x="269999" y="80999"/>
                </a:moveTo>
                <a:lnTo>
                  <a:pt x="240583" y="80999"/>
                </a:lnTo>
                <a:lnTo>
                  <a:pt x="243003" y="83418"/>
                </a:lnTo>
                <a:lnTo>
                  <a:pt x="243003" y="294576"/>
                </a:lnTo>
                <a:lnTo>
                  <a:pt x="240583" y="296995"/>
                </a:lnTo>
                <a:lnTo>
                  <a:pt x="269999" y="296995"/>
                </a:lnTo>
                <a:lnTo>
                  <a:pt x="269999" y="80999"/>
                </a:lnTo>
                <a:close/>
              </a:path>
              <a:path w="270509" h="324485">
                <a:moveTo>
                  <a:pt x="265164" y="53999"/>
                </a:moveTo>
                <a:lnTo>
                  <a:pt x="111898" y="53999"/>
                </a:lnTo>
                <a:lnTo>
                  <a:pt x="105242" y="56757"/>
                </a:lnTo>
                <a:lnTo>
                  <a:pt x="56757" y="105238"/>
                </a:lnTo>
                <a:lnTo>
                  <a:pt x="53996" y="111902"/>
                </a:lnTo>
                <a:lnTo>
                  <a:pt x="54002" y="240579"/>
                </a:lnTo>
                <a:lnTo>
                  <a:pt x="51583" y="242999"/>
                </a:lnTo>
                <a:lnTo>
                  <a:pt x="80999" y="242999"/>
                </a:lnTo>
                <a:lnTo>
                  <a:pt x="80999" y="137419"/>
                </a:lnTo>
                <a:lnTo>
                  <a:pt x="83418" y="134999"/>
                </a:lnTo>
                <a:lnTo>
                  <a:pt x="130164" y="134999"/>
                </a:lnTo>
                <a:lnTo>
                  <a:pt x="134999" y="130164"/>
                </a:lnTo>
                <a:lnTo>
                  <a:pt x="134999" y="107999"/>
                </a:lnTo>
                <a:lnTo>
                  <a:pt x="89595" y="107999"/>
                </a:lnTo>
                <a:lnTo>
                  <a:pt x="107621" y="89978"/>
                </a:lnTo>
                <a:lnTo>
                  <a:pt x="134999" y="89978"/>
                </a:lnTo>
                <a:lnTo>
                  <a:pt x="134999" y="83418"/>
                </a:lnTo>
                <a:lnTo>
                  <a:pt x="137419" y="80999"/>
                </a:lnTo>
                <a:lnTo>
                  <a:pt x="269999" y="80999"/>
                </a:lnTo>
                <a:lnTo>
                  <a:pt x="269999" y="58834"/>
                </a:lnTo>
                <a:lnTo>
                  <a:pt x="265164" y="53999"/>
                </a:lnTo>
                <a:close/>
              </a:path>
              <a:path w="270509" h="324485">
                <a:moveTo>
                  <a:pt x="134999" y="89978"/>
                </a:moveTo>
                <a:lnTo>
                  <a:pt x="107621" y="89978"/>
                </a:lnTo>
                <a:lnTo>
                  <a:pt x="107621" y="105580"/>
                </a:lnTo>
                <a:lnTo>
                  <a:pt x="105202" y="107999"/>
                </a:lnTo>
                <a:lnTo>
                  <a:pt x="134999" y="107999"/>
                </a:lnTo>
                <a:lnTo>
                  <a:pt x="134999" y="89978"/>
                </a:lnTo>
                <a:close/>
              </a:path>
              <a:path w="270509" h="324485">
                <a:moveTo>
                  <a:pt x="215996" y="26996"/>
                </a:moveTo>
                <a:lnTo>
                  <a:pt x="186580" y="26996"/>
                </a:lnTo>
                <a:lnTo>
                  <a:pt x="188996" y="29414"/>
                </a:lnTo>
                <a:lnTo>
                  <a:pt x="188996" y="51579"/>
                </a:lnTo>
                <a:lnTo>
                  <a:pt x="186580" y="53999"/>
                </a:lnTo>
                <a:lnTo>
                  <a:pt x="218414" y="53999"/>
                </a:lnTo>
                <a:lnTo>
                  <a:pt x="215996" y="51579"/>
                </a:lnTo>
                <a:lnTo>
                  <a:pt x="215996" y="26996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 sz="1200" b="1">
              <a:solidFill>
                <a:schemeClr val="tx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5" name="object 431">
            <a:extLst>
              <a:ext uri="{FF2B5EF4-FFF2-40B4-BE49-F238E27FC236}">
                <a16:creationId xmlns:a16="http://schemas.microsoft.com/office/drawing/2014/main" xmlns="" id="{7F4F2CF1-214A-654A-BB4A-8E4ECDB58435}"/>
              </a:ext>
            </a:extLst>
          </p:cNvPr>
          <p:cNvSpPr/>
          <p:nvPr/>
        </p:nvSpPr>
        <p:spPr>
          <a:xfrm>
            <a:off x="3389189" y="4801204"/>
            <a:ext cx="354330" cy="417195"/>
          </a:xfrm>
          <a:custGeom>
            <a:avLst/>
            <a:gdLst/>
            <a:ahLst/>
            <a:cxnLst/>
            <a:rect l="l" t="t" r="r" b="b"/>
            <a:pathLst>
              <a:path w="275589" h="324485">
                <a:moveTo>
                  <a:pt x="275432" y="34902"/>
                </a:moveTo>
                <a:lnTo>
                  <a:pt x="193053" y="34902"/>
                </a:lnTo>
                <a:lnTo>
                  <a:pt x="193053" y="324003"/>
                </a:lnTo>
                <a:lnTo>
                  <a:pt x="275432" y="324003"/>
                </a:lnTo>
                <a:lnTo>
                  <a:pt x="275432" y="297878"/>
                </a:lnTo>
                <a:lnTo>
                  <a:pt x="212617" y="297878"/>
                </a:lnTo>
                <a:lnTo>
                  <a:pt x="212617" y="262087"/>
                </a:lnTo>
                <a:lnTo>
                  <a:pt x="275432" y="262087"/>
                </a:lnTo>
                <a:lnTo>
                  <a:pt x="275432" y="247384"/>
                </a:lnTo>
                <a:lnTo>
                  <a:pt x="212617" y="247384"/>
                </a:lnTo>
                <a:lnTo>
                  <a:pt x="212617" y="211597"/>
                </a:lnTo>
                <a:lnTo>
                  <a:pt x="275432" y="211597"/>
                </a:lnTo>
                <a:lnTo>
                  <a:pt x="275432" y="196894"/>
                </a:lnTo>
                <a:lnTo>
                  <a:pt x="212617" y="196894"/>
                </a:lnTo>
                <a:lnTo>
                  <a:pt x="212617" y="161107"/>
                </a:lnTo>
                <a:lnTo>
                  <a:pt x="275432" y="161107"/>
                </a:lnTo>
                <a:lnTo>
                  <a:pt x="275432" y="146404"/>
                </a:lnTo>
                <a:lnTo>
                  <a:pt x="212617" y="146404"/>
                </a:lnTo>
                <a:lnTo>
                  <a:pt x="212617" y="110613"/>
                </a:lnTo>
                <a:lnTo>
                  <a:pt x="275432" y="110613"/>
                </a:lnTo>
                <a:lnTo>
                  <a:pt x="275432" y="95910"/>
                </a:lnTo>
                <a:lnTo>
                  <a:pt x="212617" y="95910"/>
                </a:lnTo>
                <a:lnTo>
                  <a:pt x="212617" y="60123"/>
                </a:lnTo>
                <a:lnTo>
                  <a:pt x="275432" y="60123"/>
                </a:lnTo>
                <a:lnTo>
                  <a:pt x="275432" y="34902"/>
                </a:lnTo>
                <a:close/>
              </a:path>
              <a:path w="275589" h="324485">
                <a:moveTo>
                  <a:pt x="275432" y="262087"/>
                </a:moveTo>
                <a:lnTo>
                  <a:pt x="255870" y="262087"/>
                </a:lnTo>
                <a:lnTo>
                  <a:pt x="255870" y="297878"/>
                </a:lnTo>
                <a:lnTo>
                  <a:pt x="275432" y="297878"/>
                </a:lnTo>
                <a:lnTo>
                  <a:pt x="275432" y="262087"/>
                </a:lnTo>
                <a:close/>
              </a:path>
              <a:path w="275589" h="324485">
                <a:moveTo>
                  <a:pt x="275432" y="211597"/>
                </a:moveTo>
                <a:lnTo>
                  <a:pt x="255870" y="211597"/>
                </a:lnTo>
                <a:lnTo>
                  <a:pt x="255870" y="247384"/>
                </a:lnTo>
                <a:lnTo>
                  <a:pt x="275432" y="247384"/>
                </a:lnTo>
                <a:lnTo>
                  <a:pt x="275432" y="211597"/>
                </a:lnTo>
                <a:close/>
              </a:path>
              <a:path w="275589" h="324485">
                <a:moveTo>
                  <a:pt x="275432" y="161107"/>
                </a:moveTo>
                <a:lnTo>
                  <a:pt x="255870" y="161107"/>
                </a:lnTo>
                <a:lnTo>
                  <a:pt x="255870" y="196894"/>
                </a:lnTo>
                <a:lnTo>
                  <a:pt x="275432" y="196894"/>
                </a:lnTo>
                <a:lnTo>
                  <a:pt x="275432" y="161107"/>
                </a:lnTo>
                <a:close/>
              </a:path>
              <a:path w="275589" h="324485">
                <a:moveTo>
                  <a:pt x="275432" y="110613"/>
                </a:moveTo>
                <a:lnTo>
                  <a:pt x="255870" y="110613"/>
                </a:lnTo>
                <a:lnTo>
                  <a:pt x="255870" y="146404"/>
                </a:lnTo>
                <a:lnTo>
                  <a:pt x="275432" y="146404"/>
                </a:lnTo>
                <a:lnTo>
                  <a:pt x="275432" y="110613"/>
                </a:lnTo>
                <a:close/>
              </a:path>
              <a:path w="275589" h="324485">
                <a:moveTo>
                  <a:pt x="275432" y="60123"/>
                </a:moveTo>
                <a:lnTo>
                  <a:pt x="255870" y="60123"/>
                </a:lnTo>
                <a:lnTo>
                  <a:pt x="255870" y="95910"/>
                </a:lnTo>
                <a:lnTo>
                  <a:pt x="275432" y="95910"/>
                </a:lnTo>
                <a:lnTo>
                  <a:pt x="275432" y="60123"/>
                </a:lnTo>
                <a:close/>
              </a:path>
              <a:path w="275589" h="324485">
                <a:moveTo>
                  <a:pt x="216227" y="14417"/>
                </a:moveTo>
                <a:lnTo>
                  <a:pt x="200265" y="14417"/>
                </a:lnTo>
                <a:lnTo>
                  <a:pt x="200265" y="34902"/>
                </a:lnTo>
                <a:lnTo>
                  <a:pt x="216227" y="34902"/>
                </a:lnTo>
                <a:lnTo>
                  <a:pt x="216227" y="14417"/>
                </a:lnTo>
                <a:close/>
              </a:path>
              <a:path w="275589" h="324485">
                <a:moveTo>
                  <a:pt x="226415" y="0"/>
                </a:moveTo>
                <a:lnTo>
                  <a:pt x="190077" y="0"/>
                </a:lnTo>
                <a:lnTo>
                  <a:pt x="190077" y="14417"/>
                </a:lnTo>
                <a:lnTo>
                  <a:pt x="226415" y="14417"/>
                </a:lnTo>
                <a:lnTo>
                  <a:pt x="226415" y="0"/>
                </a:lnTo>
                <a:close/>
              </a:path>
              <a:path w="275589" h="324485">
                <a:moveTo>
                  <a:pt x="82379" y="34902"/>
                </a:moveTo>
                <a:lnTo>
                  <a:pt x="0" y="34902"/>
                </a:lnTo>
                <a:lnTo>
                  <a:pt x="0" y="324003"/>
                </a:lnTo>
                <a:lnTo>
                  <a:pt x="82379" y="324003"/>
                </a:lnTo>
                <a:lnTo>
                  <a:pt x="82379" y="297878"/>
                </a:lnTo>
                <a:lnTo>
                  <a:pt x="19563" y="297878"/>
                </a:lnTo>
                <a:lnTo>
                  <a:pt x="19563" y="262087"/>
                </a:lnTo>
                <a:lnTo>
                  <a:pt x="82379" y="262087"/>
                </a:lnTo>
                <a:lnTo>
                  <a:pt x="82379" y="247384"/>
                </a:lnTo>
                <a:lnTo>
                  <a:pt x="19563" y="247384"/>
                </a:lnTo>
                <a:lnTo>
                  <a:pt x="19563" y="211597"/>
                </a:lnTo>
                <a:lnTo>
                  <a:pt x="82379" y="211597"/>
                </a:lnTo>
                <a:lnTo>
                  <a:pt x="82379" y="196894"/>
                </a:lnTo>
                <a:lnTo>
                  <a:pt x="19563" y="196894"/>
                </a:lnTo>
                <a:lnTo>
                  <a:pt x="19563" y="161107"/>
                </a:lnTo>
                <a:lnTo>
                  <a:pt x="82379" y="161107"/>
                </a:lnTo>
                <a:lnTo>
                  <a:pt x="82379" y="146404"/>
                </a:lnTo>
                <a:lnTo>
                  <a:pt x="19563" y="146404"/>
                </a:lnTo>
                <a:lnTo>
                  <a:pt x="19563" y="110613"/>
                </a:lnTo>
                <a:lnTo>
                  <a:pt x="82379" y="110613"/>
                </a:lnTo>
                <a:lnTo>
                  <a:pt x="82379" y="95910"/>
                </a:lnTo>
                <a:lnTo>
                  <a:pt x="19563" y="95910"/>
                </a:lnTo>
                <a:lnTo>
                  <a:pt x="19563" y="60123"/>
                </a:lnTo>
                <a:lnTo>
                  <a:pt x="82379" y="60123"/>
                </a:lnTo>
                <a:lnTo>
                  <a:pt x="82379" y="34902"/>
                </a:lnTo>
                <a:close/>
              </a:path>
              <a:path w="275589" h="324485">
                <a:moveTo>
                  <a:pt x="82379" y="262087"/>
                </a:moveTo>
                <a:lnTo>
                  <a:pt x="62816" y="262087"/>
                </a:lnTo>
                <a:lnTo>
                  <a:pt x="62816" y="297878"/>
                </a:lnTo>
                <a:lnTo>
                  <a:pt x="82379" y="297878"/>
                </a:lnTo>
                <a:lnTo>
                  <a:pt x="82379" y="262087"/>
                </a:lnTo>
                <a:close/>
              </a:path>
              <a:path w="275589" h="324485">
                <a:moveTo>
                  <a:pt x="82379" y="211597"/>
                </a:moveTo>
                <a:lnTo>
                  <a:pt x="62816" y="211597"/>
                </a:lnTo>
                <a:lnTo>
                  <a:pt x="62816" y="247384"/>
                </a:lnTo>
                <a:lnTo>
                  <a:pt x="82379" y="247384"/>
                </a:lnTo>
                <a:lnTo>
                  <a:pt x="82379" y="211597"/>
                </a:lnTo>
                <a:close/>
              </a:path>
              <a:path w="275589" h="324485">
                <a:moveTo>
                  <a:pt x="82379" y="161107"/>
                </a:moveTo>
                <a:lnTo>
                  <a:pt x="62816" y="161107"/>
                </a:lnTo>
                <a:lnTo>
                  <a:pt x="62816" y="196894"/>
                </a:lnTo>
                <a:lnTo>
                  <a:pt x="82379" y="196894"/>
                </a:lnTo>
                <a:lnTo>
                  <a:pt x="82379" y="161107"/>
                </a:lnTo>
                <a:close/>
              </a:path>
              <a:path w="275589" h="324485">
                <a:moveTo>
                  <a:pt x="82379" y="110613"/>
                </a:moveTo>
                <a:lnTo>
                  <a:pt x="62816" y="110613"/>
                </a:lnTo>
                <a:lnTo>
                  <a:pt x="62816" y="146404"/>
                </a:lnTo>
                <a:lnTo>
                  <a:pt x="82379" y="146404"/>
                </a:lnTo>
                <a:lnTo>
                  <a:pt x="82379" y="110613"/>
                </a:lnTo>
                <a:close/>
              </a:path>
              <a:path w="275589" h="324485">
                <a:moveTo>
                  <a:pt x="82379" y="60123"/>
                </a:moveTo>
                <a:lnTo>
                  <a:pt x="62816" y="60123"/>
                </a:lnTo>
                <a:lnTo>
                  <a:pt x="62816" y="95910"/>
                </a:lnTo>
                <a:lnTo>
                  <a:pt x="82379" y="95910"/>
                </a:lnTo>
                <a:lnTo>
                  <a:pt x="82379" y="60123"/>
                </a:lnTo>
                <a:close/>
              </a:path>
              <a:path w="275589" h="324485">
                <a:moveTo>
                  <a:pt x="62795" y="21142"/>
                </a:moveTo>
                <a:lnTo>
                  <a:pt x="51465" y="21142"/>
                </a:lnTo>
                <a:lnTo>
                  <a:pt x="51465" y="34902"/>
                </a:lnTo>
                <a:lnTo>
                  <a:pt x="62795" y="34902"/>
                </a:lnTo>
                <a:lnTo>
                  <a:pt x="62795" y="21142"/>
                </a:lnTo>
                <a:close/>
              </a:path>
              <a:path w="275589" h="324485">
                <a:moveTo>
                  <a:pt x="70020" y="10914"/>
                </a:moveTo>
                <a:lnTo>
                  <a:pt x="44240" y="10914"/>
                </a:lnTo>
                <a:lnTo>
                  <a:pt x="44240" y="21142"/>
                </a:lnTo>
                <a:lnTo>
                  <a:pt x="70020" y="21142"/>
                </a:lnTo>
                <a:lnTo>
                  <a:pt x="70020" y="10914"/>
                </a:lnTo>
                <a:close/>
              </a:path>
              <a:path w="275589" h="324485">
                <a:moveTo>
                  <a:pt x="183574" y="34902"/>
                </a:moveTo>
                <a:lnTo>
                  <a:pt x="91854" y="34902"/>
                </a:lnTo>
                <a:lnTo>
                  <a:pt x="91854" y="324003"/>
                </a:lnTo>
                <a:lnTo>
                  <a:pt x="122527" y="324003"/>
                </a:lnTo>
                <a:lnTo>
                  <a:pt x="122527" y="262087"/>
                </a:lnTo>
                <a:lnTo>
                  <a:pt x="183574" y="262087"/>
                </a:lnTo>
                <a:lnTo>
                  <a:pt x="183574" y="247384"/>
                </a:lnTo>
                <a:lnTo>
                  <a:pt x="109174" y="247384"/>
                </a:lnTo>
                <a:lnTo>
                  <a:pt x="109174" y="211597"/>
                </a:lnTo>
                <a:lnTo>
                  <a:pt x="183574" y="211597"/>
                </a:lnTo>
                <a:lnTo>
                  <a:pt x="183574" y="196894"/>
                </a:lnTo>
                <a:lnTo>
                  <a:pt x="109174" y="196894"/>
                </a:lnTo>
                <a:lnTo>
                  <a:pt x="109174" y="161107"/>
                </a:lnTo>
                <a:lnTo>
                  <a:pt x="183574" y="161107"/>
                </a:lnTo>
                <a:lnTo>
                  <a:pt x="183574" y="146404"/>
                </a:lnTo>
                <a:lnTo>
                  <a:pt x="109174" y="146404"/>
                </a:lnTo>
                <a:lnTo>
                  <a:pt x="109174" y="110613"/>
                </a:lnTo>
                <a:lnTo>
                  <a:pt x="183574" y="110613"/>
                </a:lnTo>
                <a:lnTo>
                  <a:pt x="183574" y="95910"/>
                </a:lnTo>
                <a:lnTo>
                  <a:pt x="109174" y="95910"/>
                </a:lnTo>
                <a:lnTo>
                  <a:pt x="109174" y="60123"/>
                </a:lnTo>
                <a:lnTo>
                  <a:pt x="183574" y="60123"/>
                </a:lnTo>
                <a:lnTo>
                  <a:pt x="183574" y="34902"/>
                </a:lnTo>
                <a:close/>
              </a:path>
              <a:path w="275589" h="324485">
                <a:moveTo>
                  <a:pt x="183574" y="262087"/>
                </a:moveTo>
                <a:lnTo>
                  <a:pt x="152906" y="262087"/>
                </a:lnTo>
                <a:lnTo>
                  <a:pt x="152906" y="324003"/>
                </a:lnTo>
                <a:lnTo>
                  <a:pt x="183574" y="324003"/>
                </a:lnTo>
                <a:lnTo>
                  <a:pt x="183574" y="262087"/>
                </a:lnTo>
                <a:close/>
              </a:path>
              <a:path w="275589" h="324485">
                <a:moveTo>
                  <a:pt x="142883" y="211597"/>
                </a:moveTo>
                <a:lnTo>
                  <a:pt x="132548" y="211597"/>
                </a:lnTo>
                <a:lnTo>
                  <a:pt x="132548" y="247384"/>
                </a:lnTo>
                <a:lnTo>
                  <a:pt x="142883" y="247384"/>
                </a:lnTo>
                <a:lnTo>
                  <a:pt x="142883" y="211597"/>
                </a:lnTo>
                <a:close/>
              </a:path>
              <a:path w="275589" h="324485">
                <a:moveTo>
                  <a:pt x="183574" y="211597"/>
                </a:moveTo>
                <a:lnTo>
                  <a:pt x="166259" y="211597"/>
                </a:lnTo>
                <a:lnTo>
                  <a:pt x="166259" y="247384"/>
                </a:lnTo>
                <a:lnTo>
                  <a:pt x="183574" y="247384"/>
                </a:lnTo>
                <a:lnTo>
                  <a:pt x="183574" y="211597"/>
                </a:lnTo>
                <a:close/>
              </a:path>
              <a:path w="275589" h="324485">
                <a:moveTo>
                  <a:pt x="142883" y="161107"/>
                </a:moveTo>
                <a:lnTo>
                  <a:pt x="132548" y="161107"/>
                </a:lnTo>
                <a:lnTo>
                  <a:pt x="132548" y="196894"/>
                </a:lnTo>
                <a:lnTo>
                  <a:pt x="142883" y="196894"/>
                </a:lnTo>
                <a:lnTo>
                  <a:pt x="142883" y="161107"/>
                </a:lnTo>
                <a:close/>
              </a:path>
              <a:path w="275589" h="324485">
                <a:moveTo>
                  <a:pt x="183574" y="161107"/>
                </a:moveTo>
                <a:lnTo>
                  <a:pt x="166259" y="161107"/>
                </a:lnTo>
                <a:lnTo>
                  <a:pt x="166259" y="196894"/>
                </a:lnTo>
                <a:lnTo>
                  <a:pt x="183574" y="196894"/>
                </a:lnTo>
                <a:lnTo>
                  <a:pt x="183574" y="161107"/>
                </a:lnTo>
                <a:close/>
              </a:path>
              <a:path w="275589" h="324485">
                <a:moveTo>
                  <a:pt x="142883" y="110613"/>
                </a:moveTo>
                <a:lnTo>
                  <a:pt x="132548" y="110613"/>
                </a:lnTo>
                <a:lnTo>
                  <a:pt x="132548" y="146404"/>
                </a:lnTo>
                <a:lnTo>
                  <a:pt x="142883" y="146404"/>
                </a:lnTo>
                <a:lnTo>
                  <a:pt x="142883" y="110613"/>
                </a:lnTo>
                <a:close/>
              </a:path>
              <a:path w="275589" h="324485">
                <a:moveTo>
                  <a:pt x="183574" y="110613"/>
                </a:moveTo>
                <a:lnTo>
                  <a:pt x="166259" y="110613"/>
                </a:lnTo>
                <a:lnTo>
                  <a:pt x="166259" y="146404"/>
                </a:lnTo>
                <a:lnTo>
                  <a:pt x="183574" y="146404"/>
                </a:lnTo>
                <a:lnTo>
                  <a:pt x="183574" y="110613"/>
                </a:lnTo>
                <a:close/>
              </a:path>
              <a:path w="275589" h="324485">
                <a:moveTo>
                  <a:pt x="142883" y="60123"/>
                </a:moveTo>
                <a:lnTo>
                  <a:pt x="132548" y="60123"/>
                </a:lnTo>
                <a:lnTo>
                  <a:pt x="132548" y="95910"/>
                </a:lnTo>
                <a:lnTo>
                  <a:pt x="142883" y="95910"/>
                </a:lnTo>
                <a:lnTo>
                  <a:pt x="142883" y="60123"/>
                </a:lnTo>
                <a:close/>
              </a:path>
              <a:path w="275589" h="324485">
                <a:moveTo>
                  <a:pt x="183574" y="60123"/>
                </a:moveTo>
                <a:lnTo>
                  <a:pt x="166259" y="60123"/>
                </a:lnTo>
                <a:lnTo>
                  <a:pt x="166259" y="95910"/>
                </a:lnTo>
                <a:lnTo>
                  <a:pt x="183574" y="95910"/>
                </a:lnTo>
                <a:lnTo>
                  <a:pt x="183574" y="60123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 sz="1200" b="1">
              <a:solidFill>
                <a:schemeClr val="tx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6" name="Изображение 17">
            <a:extLst>
              <a:ext uri="{FF2B5EF4-FFF2-40B4-BE49-F238E27FC236}">
                <a16:creationId xmlns:a16="http://schemas.microsoft.com/office/drawing/2014/main" xmlns="" id="{C221EDB0-7D26-004C-8518-74CA3F8D64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658" y="4713879"/>
            <a:ext cx="368571" cy="368571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5FB7408E-879A-F541-8D1C-A461F06FD07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49844" y="1254236"/>
            <a:ext cx="1482675" cy="1234183"/>
          </a:xfrm>
          <a:prstGeom prst="rect">
            <a:avLst/>
          </a:prstGeom>
        </p:spPr>
      </p:pic>
      <p:cxnSp>
        <p:nvCxnSpPr>
          <p:cNvPr id="58" name="Прямая со стрелкой 57">
            <a:extLst>
              <a:ext uri="{FF2B5EF4-FFF2-40B4-BE49-F238E27FC236}">
                <a16:creationId xmlns:a16="http://schemas.microsoft.com/office/drawing/2014/main" xmlns="" id="{549DB3D0-ADAB-C143-AA31-3ADD41EE7129}"/>
              </a:ext>
            </a:extLst>
          </p:cNvPr>
          <p:cNvCxnSpPr>
            <a:cxnSpLocks/>
          </p:cNvCxnSpPr>
          <p:nvPr/>
        </p:nvCxnSpPr>
        <p:spPr>
          <a:xfrm>
            <a:off x="8755372" y="4180486"/>
            <a:ext cx="0" cy="346384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Рисунок 49">
            <a:extLst>
              <a:ext uri="{FF2B5EF4-FFF2-40B4-BE49-F238E27FC236}">
                <a16:creationId xmlns="" xmlns:a16="http://schemas.microsoft.com/office/drawing/2014/main" id="{16050CFF-E161-6B4E-8C18-AE9D36EBA29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82909"/>
          <a:stretch/>
        </p:blipFill>
        <p:spPr>
          <a:xfrm>
            <a:off x="0" y="0"/>
            <a:ext cx="1562794" cy="5141610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329168" y="214415"/>
            <a:ext cx="1126232" cy="953985"/>
          </a:xfrm>
          <a:prstGeom prst="rect">
            <a:avLst/>
          </a:prstGeom>
        </p:spPr>
      </p:pic>
      <p:sp>
        <p:nvSpPr>
          <p:cNvPr id="57" name="Прямоугольник 56">
            <a:extLst>
              <a:ext uri="{FF2B5EF4-FFF2-40B4-BE49-F238E27FC236}">
                <a16:creationId xmlns="" xmlns:a16="http://schemas.microsoft.com/office/drawing/2014/main" id="{DA0CA9A0-4485-5C44-B0D3-30D6028C623B}"/>
              </a:ext>
            </a:extLst>
          </p:cNvPr>
          <p:cNvSpPr/>
          <p:nvPr/>
        </p:nvSpPr>
        <p:spPr>
          <a:xfrm>
            <a:off x="2578100" y="215901"/>
            <a:ext cx="8751888" cy="622300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4FD76ADF-8912-8B4C-BDA8-833629513E18}"/>
              </a:ext>
            </a:extLst>
          </p:cNvPr>
          <p:cNvSpPr txBox="1"/>
          <p:nvPr/>
        </p:nvSpPr>
        <p:spPr>
          <a:xfrm>
            <a:off x="1642931" y="309564"/>
            <a:ext cx="105998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ЕИАС ЖКХ – региональный сегмент ГИС ЖКХ</a:t>
            </a:r>
            <a:endParaRPr lang="ru-RU" sz="3200" b="0" i="0" dirty="0">
              <a:solidFill>
                <a:schemeClr val="bg1"/>
              </a:solidFill>
              <a:latin typeface="Basis Grotesque Pro Medium" panose="02000503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74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Рисунок 64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72624" y="754177"/>
            <a:ext cx="1079500" cy="914400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="" xmlns:a16="http://schemas.microsoft.com/office/drawing/2014/main" id="{5FC0D737-807D-D349-8568-6FCF2E697E4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387500" cy="6858000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="" xmlns:a16="http://schemas.microsoft.com/office/drawing/2014/main" id="{16050CFF-E161-6B4E-8C18-AE9D36EBA2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r="82909"/>
          <a:stretch/>
        </p:blipFill>
        <p:spPr>
          <a:xfrm>
            <a:off x="457200" y="-2570805"/>
            <a:ext cx="1562794" cy="5141610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8AE662E0-C8C4-7141-A2E8-071538487921}"/>
              </a:ext>
            </a:extLst>
          </p:cNvPr>
          <p:cNvCxnSpPr/>
          <p:nvPr/>
        </p:nvCxnSpPr>
        <p:spPr>
          <a:xfrm flipV="1">
            <a:off x="3458630" y="4008423"/>
            <a:ext cx="1940917" cy="692205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7F0D1E10-6554-134B-AA0E-29B776594CFD}"/>
              </a:ext>
            </a:extLst>
          </p:cNvPr>
          <p:cNvCxnSpPr/>
          <p:nvPr/>
        </p:nvCxnSpPr>
        <p:spPr>
          <a:xfrm flipH="1" flipV="1">
            <a:off x="3458632" y="3322995"/>
            <a:ext cx="2011471" cy="361918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A8ECF1E9-DD2C-2A4D-826D-9FA669E804DC}"/>
              </a:ext>
            </a:extLst>
          </p:cNvPr>
          <p:cNvCxnSpPr/>
          <p:nvPr/>
        </p:nvCxnSpPr>
        <p:spPr>
          <a:xfrm flipH="1" flipV="1">
            <a:off x="3458631" y="1903362"/>
            <a:ext cx="2011472" cy="1353662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3DF91736-D02A-5B4E-AAFB-17D3A7C44B3C}"/>
              </a:ext>
            </a:extLst>
          </p:cNvPr>
          <p:cNvCxnSpPr/>
          <p:nvPr/>
        </p:nvCxnSpPr>
        <p:spPr>
          <a:xfrm flipH="1" flipV="1">
            <a:off x="6520106" y="3983384"/>
            <a:ext cx="2152041" cy="717245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904147E8-3F00-864B-89BD-641599BABE03}"/>
              </a:ext>
            </a:extLst>
          </p:cNvPr>
          <p:cNvCxnSpPr/>
          <p:nvPr/>
        </p:nvCxnSpPr>
        <p:spPr>
          <a:xfrm flipV="1">
            <a:off x="6520108" y="3343572"/>
            <a:ext cx="2011471" cy="361918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F1A8059F-80EA-0847-864C-9117BCE44321}"/>
              </a:ext>
            </a:extLst>
          </p:cNvPr>
          <p:cNvCxnSpPr/>
          <p:nvPr/>
        </p:nvCxnSpPr>
        <p:spPr>
          <a:xfrm flipV="1">
            <a:off x="6520106" y="2107454"/>
            <a:ext cx="2011473" cy="1258603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>
            <a:extLst>
              <a:ext uri="{FF2B5EF4-FFF2-40B4-BE49-F238E27FC236}">
                <a16:creationId xmlns:a16="http://schemas.microsoft.com/office/drawing/2014/main" xmlns="" id="{563B1C55-7CF2-8F44-ABA2-EF499082BB5C}"/>
              </a:ext>
            </a:extLst>
          </p:cNvPr>
          <p:cNvSpPr>
            <a:spLocks noChangeAspect="1"/>
          </p:cNvSpPr>
          <p:nvPr/>
        </p:nvSpPr>
        <p:spPr>
          <a:xfrm>
            <a:off x="5165388" y="2788417"/>
            <a:ext cx="1800000" cy="1800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7BD14B3-E96E-974C-9F17-0C6A70DAD6A4}"/>
              </a:ext>
            </a:extLst>
          </p:cNvPr>
          <p:cNvSpPr txBox="1"/>
          <p:nvPr/>
        </p:nvSpPr>
        <p:spPr>
          <a:xfrm>
            <a:off x="5235670" y="3443888"/>
            <a:ext cx="1659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ЕИАС ЖКХ</a:t>
            </a:r>
          </a:p>
        </p:txBody>
      </p:sp>
      <p:sp>
        <p:nvSpPr>
          <p:cNvPr id="14" name="object 197">
            <a:extLst>
              <a:ext uri="{FF2B5EF4-FFF2-40B4-BE49-F238E27FC236}">
                <a16:creationId xmlns:a16="http://schemas.microsoft.com/office/drawing/2014/main" xmlns="" id="{DBF67283-B12F-F940-968C-DC5DC1508250}"/>
              </a:ext>
            </a:extLst>
          </p:cNvPr>
          <p:cNvSpPr/>
          <p:nvPr/>
        </p:nvSpPr>
        <p:spPr>
          <a:xfrm>
            <a:off x="8197118" y="1395084"/>
            <a:ext cx="1080000" cy="1080000"/>
          </a:xfrm>
          <a:custGeom>
            <a:avLst/>
            <a:gdLst/>
            <a:ahLst/>
            <a:cxnLst/>
            <a:rect l="l" t="t" r="r" b="b"/>
            <a:pathLst>
              <a:path w="1152525" h="1152525">
                <a:moveTo>
                  <a:pt x="576000" y="0"/>
                </a:moveTo>
                <a:lnTo>
                  <a:pt x="528760" y="1909"/>
                </a:lnTo>
                <a:lnTo>
                  <a:pt x="482570" y="7538"/>
                </a:lnTo>
                <a:lnTo>
                  <a:pt x="437581" y="16740"/>
                </a:lnTo>
                <a:lnTo>
                  <a:pt x="393940" y="29365"/>
                </a:lnTo>
                <a:lnTo>
                  <a:pt x="351796" y="45265"/>
                </a:lnTo>
                <a:lnTo>
                  <a:pt x="311296" y="64292"/>
                </a:lnTo>
                <a:lnTo>
                  <a:pt x="272589" y="86298"/>
                </a:lnTo>
                <a:lnTo>
                  <a:pt x="235823" y="111135"/>
                </a:lnTo>
                <a:lnTo>
                  <a:pt x="201146" y="138654"/>
                </a:lnTo>
                <a:lnTo>
                  <a:pt x="168707" y="168707"/>
                </a:lnTo>
                <a:lnTo>
                  <a:pt x="138654" y="201146"/>
                </a:lnTo>
                <a:lnTo>
                  <a:pt x="111135" y="235823"/>
                </a:lnTo>
                <a:lnTo>
                  <a:pt x="86298" y="272589"/>
                </a:lnTo>
                <a:lnTo>
                  <a:pt x="64292" y="311296"/>
                </a:lnTo>
                <a:lnTo>
                  <a:pt x="45265" y="351797"/>
                </a:lnTo>
                <a:lnTo>
                  <a:pt x="29365" y="393942"/>
                </a:lnTo>
                <a:lnTo>
                  <a:pt x="16740" y="437583"/>
                </a:lnTo>
                <a:lnTo>
                  <a:pt x="7538" y="482572"/>
                </a:lnTo>
                <a:lnTo>
                  <a:pt x="1909" y="528762"/>
                </a:lnTo>
                <a:lnTo>
                  <a:pt x="0" y="576003"/>
                </a:lnTo>
                <a:lnTo>
                  <a:pt x="1909" y="623244"/>
                </a:lnTo>
                <a:lnTo>
                  <a:pt x="7538" y="669433"/>
                </a:lnTo>
                <a:lnTo>
                  <a:pt x="16740" y="714422"/>
                </a:lnTo>
                <a:lnTo>
                  <a:pt x="29365" y="758063"/>
                </a:lnTo>
                <a:lnTo>
                  <a:pt x="45265" y="800207"/>
                </a:lnTo>
                <a:lnTo>
                  <a:pt x="64292" y="840707"/>
                </a:lnTo>
                <a:lnTo>
                  <a:pt x="86298" y="879414"/>
                </a:lnTo>
                <a:lnTo>
                  <a:pt x="111135" y="916180"/>
                </a:lnTo>
                <a:lnTo>
                  <a:pt x="138654" y="950857"/>
                </a:lnTo>
                <a:lnTo>
                  <a:pt x="168707" y="983296"/>
                </a:lnTo>
                <a:lnTo>
                  <a:pt x="201146" y="1013349"/>
                </a:lnTo>
                <a:lnTo>
                  <a:pt x="235823" y="1040868"/>
                </a:lnTo>
                <a:lnTo>
                  <a:pt x="272589" y="1065704"/>
                </a:lnTo>
                <a:lnTo>
                  <a:pt x="311296" y="1087710"/>
                </a:lnTo>
                <a:lnTo>
                  <a:pt x="351796" y="1106737"/>
                </a:lnTo>
                <a:lnTo>
                  <a:pt x="393940" y="1122638"/>
                </a:lnTo>
                <a:lnTo>
                  <a:pt x="437581" y="1135262"/>
                </a:lnTo>
                <a:lnTo>
                  <a:pt x="482570" y="1144464"/>
                </a:lnTo>
                <a:lnTo>
                  <a:pt x="528760" y="1150093"/>
                </a:lnTo>
                <a:lnTo>
                  <a:pt x="576000" y="1152003"/>
                </a:lnTo>
                <a:lnTo>
                  <a:pt x="623242" y="1150093"/>
                </a:lnTo>
                <a:lnTo>
                  <a:pt x="669431" y="1144464"/>
                </a:lnTo>
                <a:lnTo>
                  <a:pt x="714420" y="1135262"/>
                </a:lnTo>
                <a:lnTo>
                  <a:pt x="758062" y="1122638"/>
                </a:lnTo>
                <a:lnTo>
                  <a:pt x="800207" y="1106737"/>
                </a:lnTo>
                <a:lnTo>
                  <a:pt x="840707" y="1087710"/>
                </a:lnTo>
                <a:lnTo>
                  <a:pt x="879414" y="1065704"/>
                </a:lnTo>
                <a:lnTo>
                  <a:pt x="916180" y="1040868"/>
                </a:lnTo>
                <a:lnTo>
                  <a:pt x="950857" y="1013349"/>
                </a:lnTo>
                <a:lnTo>
                  <a:pt x="983296" y="983296"/>
                </a:lnTo>
                <a:lnTo>
                  <a:pt x="1013349" y="950857"/>
                </a:lnTo>
                <a:lnTo>
                  <a:pt x="1040868" y="916180"/>
                </a:lnTo>
                <a:lnTo>
                  <a:pt x="1065705" y="879414"/>
                </a:lnTo>
                <a:lnTo>
                  <a:pt x="1087711" y="840707"/>
                </a:lnTo>
                <a:lnTo>
                  <a:pt x="1106738" y="800207"/>
                </a:lnTo>
                <a:lnTo>
                  <a:pt x="1122639" y="758063"/>
                </a:lnTo>
                <a:lnTo>
                  <a:pt x="1135264" y="714422"/>
                </a:lnTo>
                <a:lnTo>
                  <a:pt x="1144465" y="669433"/>
                </a:lnTo>
                <a:lnTo>
                  <a:pt x="1150094" y="623244"/>
                </a:lnTo>
                <a:lnTo>
                  <a:pt x="1152004" y="576003"/>
                </a:lnTo>
                <a:lnTo>
                  <a:pt x="1150094" y="528762"/>
                </a:lnTo>
                <a:lnTo>
                  <a:pt x="1144465" y="482572"/>
                </a:lnTo>
                <a:lnTo>
                  <a:pt x="1135264" y="437583"/>
                </a:lnTo>
                <a:lnTo>
                  <a:pt x="1122639" y="393942"/>
                </a:lnTo>
                <a:lnTo>
                  <a:pt x="1106738" y="351797"/>
                </a:lnTo>
                <a:lnTo>
                  <a:pt x="1087711" y="311296"/>
                </a:lnTo>
                <a:lnTo>
                  <a:pt x="1065705" y="272589"/>
                </a:lnTo>
                <a:lnTo>
                  <a:pt x="1040868" y="235823"/>
                </a:lnTo>
                <a:lnTo>
                  <a:pt x="1013349" y="201146"/>
                </a:lnTo>
                <a:lnTo>
                  <a:pt x="983296" y="168707"/>
                </a:lnTo>
                <a:lnTo>
                  <a:pt x="950857" y="138654"/>
                </a:lnTo>
                <a:lnTo>
                  <a:pt x="916180" y="111135"/>
                </a:lnTo>
                <a:lnTo>
                  <a:pt x="879414" y="86298"/>
                </a:lnTo>
                <a:lnTo>
                  <a:pt x="840707" y="64292"/>
                </a:lnTo>
                <a:lnTo>
                  <a:pt x="800207" y="45265"/>
                </a:lnTo>
                <a:lnTo>
                  <a:pt x="758062" y="29365"/>
                </a:lnTo>
                <a:lnTo>
                  <a:pt x="714420" y="16740"/>
                </a:lnTo>
                <a:lnTo>
                  <a:pt x="669431" y="7538"/>
                </a:lnTo>
                <a:lnTo>
                  <a:pt x="623242" y="1909"/>
                </a:lnTo>
                <a:lnTo>
                  <a:pt x="57600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endParaRPr sz="2314"/>
          </a:p>
        </p:txBody>
      </p:sp>
      <p:sp>
        <p:nvSpPr>
          <p:cNvPr id="15" name="object 197">
            <a:extLst>
              <a:ext uri="{FF2B5EF4-FFF2-40B4-BE49-F238E27FC236}">
                <a16:creationId xmlns:a16="http://schemas.microsoft.com/office/drawing/2014/main" xmlns="" id="{BD6867B0-5C64-5243-A255-B0B8B850F667}"/>
              </a:ext>
            </a:extLst>
          </p:cNvPr>
          <p:cNvSpPr/>
          <p:nvPr/>
        </p:nvSpPr>
        <p:spPr>
          <a:xfrm>
            <a:off x="8196709" y="2774603"/>
            <a:ext cx="1080000" cy="1080000"/>
          </a:xfrm>
          <a:custGeom>
            <a:avLst/>
            <a:gdLst/>
            <a:ahLst/>
            <a:cxnLst/>
            <a:rect l="l" t="t" r="r" b="b"/>
            <a:pathLst>
              <a:path w="1152525" h="1152525">
                <a:moveTo>
                  <a:pt x="576000" y="0"/>
                </a:moveTo>
                <a:lnTo>
                  <a:pt x="528760" y="1909"/>
                </a:lnTo>
                <a:lnTo>
                  <a:pt x="482570" y="7538"/>
                </a:lnTo>
                <a:lnTo>
                  <a:pt x="437581" y="16740"/>
                </a:lnTo>
                <a:lnTo>
                  <a:pt x="393940" y="29365"/>
                </a:lnTo>
                <a:lnTo>
                  <a:pt x="351796" y="45265"/>
                </a:lnTo>
                <a:lnTo>
                  <a:pt x="311296" y="64292"/>
                </a:lnTo>
                <a:lnTo>
                  <a:pt x="272589" y="86298"/>
                </a:lnTo>
                <a:lnTo>
                  <a:pt x="235823" y="111135"/>
                </a:lnTo>
                <a:lnTo>
                  <a:pt x="201146" y="138654"/>
                </a:lnTo>
                <a:lnTo>
                  <a:pt x="168707" y="168707"/>
                </a:lnTo>
                <a:lnTo>
                  <a:pt x="138654" y="201146"/>
                </a:lnTo>
                <a:lnTo>
                  <a:pt x="111135" y="235823"/>
                </a:lnTo>
                <a:lnTo>
                  <a:pt x="86298" y="272589"/>
                </a:lnTo>
                <a:lnTo>
                  <a:pt x="64292" y="311296"/>
                </a:lnTo>
                <a:lnTo>
                  <a:pt x="45265" y="351797"/>
                </a:lnTo>
                <a:lnTo>
                  <a:pt x="29365" y="393942"/>
                </a:lnTo>
                <a:lnTo>
                  <a:pt x="16740" y="437583"/>
                </a:lnTo>
                <a:lnTo>
                  <a:pt x="7538" y="482572"/>
                </a:lnTo>
                <a:lnTo>
                  <a:pt x="1909" y="528762"/>
                </a:lnTo>
                <a:lnTo>
                  <a:pt x="0" y="576003"/>
                </a:lnTo>
                <a:lnTo>
                  <a:pt x="1909" y="623244"/>
                </a:lnTo>
                <a:lnTo>
                  <a:pt x="7538" y="669433"/>
                </a:lnTo>
                <a:lnTo>
                  <a:pt x="16740" y="714422"/>
                </a:lnTo>
                <a:lnTo>
                  <a:pt x="29365" y="758063"/>
                </a:lnTo>
                <a:lnTo>
                  <a:pt x="45265" y="800207"/>
                </a:lnTo>
                <a:lnTo>
                  <a:pt x="64292" y="840707"/>
                </a:lnTo>
                <a:lnTo>
                  <a:pt x="86298" y="879414"/>
                </a:lnTo>
                <a:lnTo>
                  <a:pt x="111135" y="916180"/>
                </a:lnTo>
                <a:lnTo>
                  <a:pt x="138654" y="950857"/>
                </a:lnTo>
                <a:lnTo>
                  <a:pt x="168707" y="983296"/>
                </a:lnTo>
                <a:lnTo>
                  <a:pt x="201146" y="1013349"/>
                </a:lnTo>
                <a:lnTo>
                  <a:pt x="235823" y="1040868"/>
                </a:lnTo>
                <a:lnTo>
                  <a:pt x="272589" y="1065704"/>
                </a:lnTo>
                <a:lnTo>
                  <a:pt x="311296" y="1087710"/>
                </a:lnTo>
                <a:lnTo>
                  <a:pt x="351796" y="1106737"/>
                </a:lnTo>
                <a:lnTo>
                  <a:pt x="393940" y="1122638"/>
                </a:lnTo>
                <a:lnTo>
                  <a:pt x="437581" y="1135262"/>
                </a:lnTo>
                <a:lnTo>
                  <a:pt x="482570" y="1144464"/>
                </a:lnTo>
                <a:lnTo>
                  <a:pt x="528760" y="1150093"/>
                </a:lnTo>
                <a:lnTo>
                  <a:pt x="576000" y="1152003"/>
                </a:lnTo>
                <a:lnTo>
                  <a:pt x="623242" y="1150093"/>
                </a:lnTo>
                <a:lnTo>
                  <a:pt x="669431" y="1144464"/>
                </a:lnTo>
                <a:lnTo>
                  <a:pt x="714420" y="1135262"/>
                </a:lnTo>
                <a:lnTo>
                  <a:pt x="758062" y="1122638"/>
                </a:lnTo>
                <a:lnTo>
                  <a:pt x="800207" y="1106737"/>
                </a:lnTo>
                <a:lnTo>
                  <a:pt x="840707" y="1087710"/>
                </a:lnTo>
                <a:lnTo>
                  <a:pt x="879414" y="1065704"/>
                </a:lnTo>
                <a:lnTo>
                  <a:pt x="916180" y="1040868"/>
                </a:lnTo>
                <a:lnTo>
                  <a:pt x="950857" y="1013349"/>
                </a:lnTo>
                <a:lnTo>
                  <a:pt x="983296" y="983296"/>
                </a:lnTo>
                <a:lnTo>
                  <a:pt x="1013349" y="950857"/>
                </a:lnTo>
                <a:lnTo>
                  <a:pt x="1040868" y="916180"/>
                </a:lnTo>
                <a:lnTo>
                  <a:pt x="1065705" y="879414"/>
                </a:lnTo>
                <a:lnTo>
                  <a:pt x="1087711" y="840707"/>
                </a:lnTo>
                <a:lnTo>
                  <a:pt x="1106738" y="800207"/>
                </a:lnTo>
                <a:lnTo>
                  <a:pt x="1122639" y="758063"/>
                </a:lnTo>
                <a:lnTo>
                  <a:pt x="1135264" y="714422"/>
                </a:lnTo>
                <a:lnTo>
                  <a:pt x="1144465" y="669433"/>
                </a:lnTo>
                <a:lnTo>
                  <a:pt x="1150094" y="623244"/>
                </a:lnTo>
                <a:lnTo>
                  <a:pt x="1152004" y="576003"/>
                </a:lnTo>
                <a:lnTo>
                  <a:pt x="1150094" y="528762"/>
                </a:lnTo>
                <a:lnTo>
                  <a:pt x="1144465" y="482572"/>
                </a:lnTo>
                <a:lnTo>
                  <a:pt x="1135264" y="437583"/>
                </a:lnTo>
                <a:lnTo>
                  <a:pt x="1122639" y="393942"/>
                </a:lnTo>
                <a:lnTo>
                  <a:pt x="1106738" y="351797"/>
                </a:lnTo>
                <a:lnTo>
                  <a:pt x="1087711" y="311296"/>
                </a:lnTo>
                <a:lnTo>
                  <a:pt x="1065705" y="272589"/>
                </a:lnTo>
                <a:lnTo>
                  <a:pt x="1040868" y="235823"/>
                </a:lnTo>
                <a:lnTo>
                  <a:pt x="1013349" y="201146"/>
                </a:lnTo>
                <a:lnTo>
                  <a:pt x="983296" y="168707"/>
                </a:lnTo>
                <a:lnTo>
                  <a:pt x="950857" y="138654"/>
                </a:lnTo>
                <a:lnTo>
                  <a:pt x="916180" y="111135"/>
                </a:lnTo>
                <a:lnTo>
                  <a:pt x="879414" y="86298"/>
                </a:lnTo>
                <a:lnTo>
                  <a:pt x="840707" y="64292"/>
                </a:lnTo>
                <a:lnTo>
                  <a:pt x="800207" y="45265"/>
                </a:lnTo>
                <a:lnTo>
                  <a:pt x="758062" y="29365"/>
                </a:lnTo>
                <a:lnTo>
                  <a:pt x="714420" y="16740"/>
                </a:lnTo>
                <a:lnTo>
                  <a:pt x="669431" y="7538"/>
                </a:lnTo>
                <a:lnTo>
                  <a:pt x="623242" y="1909"/>
                </a:lnTo>
                <a:lnTo>
                  <a:pt x="57600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endParaRPr sz="2314"/>
          </a:p>
        </p:txBody>
      </p:sp>
      <p:sp>
        <p:nvSpPr>
          <p:cNvPr id="16" name="object 197">
            <a:extLst>
              <a:ext uri="{FF2B5EF4-FFF2-40B4-BE49-F238E27FC236}">
                <a16:creationId xmlns:a16="http://schemas.microsoft.com/office/drawing/2014/main" xmlns="" id="{73CF94BC-18E9-BA46-B029-5407693C4F15}"/>
              </a:ext>
            </a:extLst>
          </p:cNvPr>
          <p:cNvSpPr/>
          <p:nvPr/>
        </p:nvSpPr>
        <p:spPr>
          <a:xfrm>
            <a:off x="8196709" y="4154559"/>
            <a:ext cx="1080000" cy="1080000"/>
          </a:xfrm>
          <a:custGeom>
            <a:avLst/>
            <a:gdLst/>
            <a:ahLst/>
            <a:cxnLst/>
            <a:rect l="l" t="t" r="r" b="b"/>
            <a:pathLst>
              <a:path w="1152525" h="1152525">
                <a:moveTo>
                  <a:pt x="576000" y="0"/>
                </a:moveTo>
                <a:lnTo>
                  <a:pt x="528760" y="1909"/>
                </a:lnTo>
                <a:lnTo>
                  <a:pt x="482570" y="7538"/>
                </a:lnTo>
                <a:lnTo>
                  <a:pt x="437581" y="16740"/>
                </a:lnTo>
                <a:lnTo>
                  <a:pt x="393940" y="29365"/>
                </a:lnTo>
                <a:lnTo>
                  <a:pt x="351796" y="45265"/>
                </a:lnTo>
                <a:lnTo>
                  <a:pt x="311296" y="64292"/>
                </a:lnTo>
                <a:lnTo>
                  <a:pt x="272589" y="86298"/>
                </a:lnTo>
                <a:lnTo>
                  <a:pt x="235823" y="111135"/>
                </a:lnTo>
                <a:lnTo>
                  <a:pt x="201146" y="138654"/>
                </a:lnTo>
                <a:lnTo>
                  <a:pt x="168707" y="168707"/>
                </a:lnTo>
                <a:lnTo>
                  <a:pt x="138654" y="201146"/>
                </a:lnTo>
                <a:lnTo>
                  <a:pt x="111135" y="235823"/>
                </a:lnTo>
                <a:lnTo>
                  <a:pt x="86298" y="272589"/>
                </a:lnTo>
                <a:lnTo>
                  <a:pt x="64292" y="311296"/>
                </a:lnTo>
                <a:lnTo>
                  <a:pt x="45265" y="351797"/>
                </a:lnTo>
                <a:lnTo>
                  <a:pt x="29365" y="393942"/>
                </a:lnTo>
                <a:lnTo>
                  <a:pt x="16740" y="437583"/>
                </a:lnTo>
                <a:lnTo>
                  <a:pt x="7538" y="482572"/>
                </a:lnTo>
                <a:lnTo>
                  <a:pt x="1909" y="528762"/>
                </a:lnTo>
                <a:lnTo>
                  <a:pt x="0" y="576003"/>
                </a:lnTo>
                <a:lnTo>
                  <a:pt x="1909" y="623244"/>
                </a:lnTo>
                <a:lnTo>
                  <a:pt x="7538" y="669433"/>
                </a:lnTo>
                <a:lnTo>
                  <a:pt x="16740" y="714422"/>
                </a:lnTo>
                <a:lnTo>
                  <a:pt x="29365" y="758063"/>
                </a:lnTo>
                <a:lnTo>
                  <a:pt x="45265" y="800207"/>
                </a:lnTo>
                <a:lnTo>
                  <a:pt x="64292" y="840707"/>
                </a:lnTo>
                <a:lnTo>
                  <a:pt x="86298" y="879414"/>
                </a:lnTo>
                <a:lnTo>
                  <a:pt x="111135" y="916180"/>
                </a:lnTo>
                <a:lnTo>
                  <a:pt x="138654" y="950857"/>
                </a:lnTo>
                <a:lnTo>
                  <a:pt x="168707" y="983296"/>
                </a:lnTo>
                <a:lnTo>
                  <a:pt x="201146" y="1013349"/>
                </a:lnTo>
                <a:lnTo>
                  <a:pt x="235823" y="1040868"/>
                </a:lnTo>
                <a:lnTo>
                  <a:pt x="272589" y="1065704"/>
                </a:lnTo>
                <a:lnTo>
                  <a:pt x="311296" y="1087710"/>
                </a:lnTo>
                <a:lnTo>
                  <a:pt x="351796" y="1106737"/>
                </a:lnTo>
                <a:lnTo>
                  <a:pt x="393940" y="1122638"/>
                </a:lnTo>
                <a:lnTo>
                  <a:pt x="437581" y="1135262"/>
                </a:lnTo>
                <a:lnTo>
                  <a:pt x="482570" y="1144464"/>
                </a:lnTo>
                <a:lnTo>
                  <a:pt x="528760" y="1150093"/>
                </a:lnTo>
                <a:lnTo>
                  <a:pt x="576000" y="1152003"/>
                </a:lnTo>
                <a:lnTo>
                  <a:pt x="623242" y="1150093"/>
                </a:lnTo>
                <a:lnTo>
                  <a:pt x="669431" y="1144464"/>
                </a:lnTo>
                <a:lnTo>
                  <a:pt x="714420" y="1135262"/>
                </a:lnTo>
                <a:lnTo>
                  <a:pt x="758062" y="1122638"/>
                </a:lnTo>
                <a:lnTo>
                  <a:pt x="800207" y="1106737"/>
                </a:lnTo>
                <a:lnTo>
                  <a:pt x="840707" y="1087710"/>
                </a:lnTo>
                <a:lnTo>
                  <a:pt x="879414" y="1065704"/>
                </a:lnTo>
                <a:lnTo>
                  <a:pt x="916180" y="1040868"/>
                </a:lnTo>
                <a:lnTo>
                  <a:pt x="950857" y="1013349"/>
                </a:lnTo>
                <a:lnTo>
                  <a:pt x="983296" y="983296"/>
                </a:lnTo>
                <a:lnTo>
                  <a:pt x="1013349" y="950857"/>
                </a:lnTo>
                <a:lnTo>
                  <a:pt x="1040868" y="916180"/>
                </a:lnTo>
                <a:lnTo>
                  <a:pt x="1065705" y="879414"/>
                </a:lnTo>
                <a:lnTo>
                  <a:pt x="1087711" y="840707"/>
                </a:lnTo>
                <a:lnTo>
                  <a:pt x="1106738" y="800207"/>
                </a:lnTo>
                <a:lnTo>
                  <a:pt x="1122639" y="758063"/>
                </a:lnTo>
                <a:lnTo>
                  <a:pt x="1135264" y="714422"/>
                </a:lnTo>
                <a:lnTo>
                  <a:pt x="1144465" y="669433"/>
                </a:lnTo>
                <a:lnTo>
                  <a:pt x="1150094" y="623244"/>
                </a:lnTo>
                <a:lnTo>
                  <a:pt x="1152004" y="576003"/>
                </a:lnTo>
                <a:lnTo>
                  <a:pt x="1150094" y="528762"/>
                </a:lnTo>
                <a:lnTo>
                  <a:pt x="1144465" y="482572"/>
                </a:lnTo>
                <a:lnTo>
                  <a:pt x="1135264" y="437583"/>
                </a:lnTo>
                <a:lnTo>
                  <a:pt x="1122639" y="393942"/>
                </a:lnTo>
                <a:lnTo>
                  <a:pt x="1106738" y="351797"/>
                </a:lnTo>
                <a:lnTo>
                  <a:pt x="1087711" y="311296"/>
                </a:lnTo>
                <a:lnTo>
                  <a:pt x="1065705" y="272589"/>
                </a:lnTo>
                <a:lnTo>
                  <a:pt x="1040868" y="235823"/>
                </a:lnTo>
                <a:lnTo>
                  <a:pt x="1013349" y="201146"/>
                </a:lnTo>
                <a:lnTo>
                  <a:pt x="983296" y="168707"/>
                </a:lnTo>
                <a:lnTo>
                  <a:pt x="950857" y="138654"/>
                </a:lnTo>
                <a:lnTo>
                  <a:pt x="916180" y="111135"/>
                </a:lnTo>
                <a:lnTo>
                  <a:pt x="879414" y="86298"/>
                </a:lnTo>
                <a:lnTo>
                  <a:pt x="840707" y="64292"/>
                </a:lnTo>
                <a:lnTo>
                  <a:pt x="800207" y="45265"/>
                </a:lnTo>
                <a:lnTo>
                  <a:pt x="758062" y="29365"/>
                </a:lnTo>
                <a:lnTo>
                  <a:pt x="714420" y="16740"/>
                </a:lnTo>
                <a:lnTo>
                  <a:pt x="669431" y="7538"/>
                </a:lnTo>
                <a:lnTo>
                  <a:pt x="623242" y="1909"/>
                </a:lnTo>
                <a:lnTo>
                  <a:pt x="57600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endParaRPr sz="2314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2A807AD-6174-F34E-833C-A4732A8D9244}"/>
              </a:ext>
            </a:extLst>
          </p:cNvPr>
          <p:cNvSpPr txBox="1"/>
          <p:nvPr/>
        </p:nvSpPr>
        <p:spPr>
          <a:xfrm>
            <a:off x="9401106" y="1745445"/>
            <a:ext cx="1553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Сведения и показатели ОДПУ </a:t>
            </a: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xmlns="" id="{836ABA16-B3D1-D649-8C46-E39CF6DE7E9A}"/>
              </a:ext>
            </a:extLst>
          </p:cNvPr>
          <p:cNvSpPr>
            <a:spLocks noChangeAspect="1"/>
          </p:cNvSpPr>
          <p:nvPr/>
        </p:nvSpPr>
        <p:spPr>
          <a:xfrm>
            <a:off x="8290422" y="1480697"/>
            <a:ext cx="900000" cy="9000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xmlns="" id="{8110DDF1-7BF4-9C45-AB2D-5F1B7131D87C}"/>
              </a:ext>
            </a:extLst>
          </p:cNvPr>
          <p:cNvSpPr>
            <a:spLocks noChangeAspect="1"/>
          </p:cNvSpPr>
          <p:nvPr/>
        </p:nvSpPr>
        <p:spPr>
          <a:xfrm>
            <a:off x="8284290" y="2863562"/>
            <a:ext cx="900000" cy="9000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xmlns="" id="{362F1C05-8A1F-A642-B796-E6D85BF5A713}"/>
              </a:ext>
            </a:extLst>
          </p:cNvPr>
          <p:cNvSpPr>
            <a:spLocks noChangeAspect="1"/>
          </p:cNvSpPr>
          <p:nvPr/>
        </p:nvSpPr>
        <p:spPr>
          <a:xfrm>
            <a:off x="8284290" y="4241196"/>
            <a:ext cx="900000" cy="9000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7E1A5A9C-F4AA-3346-A3BF-AFCC6E9A3F5E}"/>
              </a:ext>
            </a:extLst>
          </p:cNvPr>
          <p:cNvSpPr txBox="1"/>
          <p:nvPr/>
        </p:nvSpPr>
        <p:spPr>
          <a:xfrm>
            <a:off x="960583" y="3064770"/>
            <a:ext cx="18709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>
                <a:solidFill>
                  <a:schemeClr val="bg1"/>
                </a:solidFill>
              </a:rPr>
              <a:t>Реестр жилых домов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xmlns="" id="{A7A3CF78-FC25-7341-803E-C2E67C552C88}"/>
              </a:ext>
            </a:extLst>
          </p:cNvPr>
          <p:cNvSpPr>
            <a:spLocks noChangeAspect="1"/>
          </p:cNvSpPr>
          <p:nvPr/>
        </p:nvSpPr>
        <p:spPr>
          <a:xfrm>
            <a:off x="3000696" y="1382884"/>
            <a:ext cx="900000" cy="9000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xmlns="" id="{A4C4F4B9-0529-3E4F-A173-4F2915CB31B4}"/>
              </a:ext>
            </a:extLst>
          </p:cNvPr>
          <p:cNvSpPr>
            <a:spLocks noChangeAspect="1"/>
          </p:cNvSpPr>
          <p:nvPr/>
        </p:nvSpPr>
        <p:spPr>
          <a:xfrm>
            <a:off x="3012055" y="2855391"/>
            <a:ext cx="900000" cy="9000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DBA75BCA-F3E9-EF42-A0BE-CFCC15FB8143}"/>
              </a:ext>
            </a:extLst>
          </p:cNvPr>
          <p:cNvSpPr txBox="1"/>
          <p:nvPr/>
        </p:nvSpPr>
        <p:spPr>
          <a:xfrm>
            <a:off x="9401106" y="4319519"/>
            <a:ext cx="14490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Лицевые счета</a:t>
            </a: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начисления и оплаты</a:t>
            </a: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D860E33F-4A7B-7F4B-B5C1-F2DE464AF3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450" y="3093066"/>
            <a:ext cx="758145" cy="471031"/>
          </a:xfrm>
          <a:prstGeom prst="rect">
            <a:avLst/>
          </a:prstGeom>
        </p:spPr>
      </p:pic>
      <p:grpSp>
        <p:nvGrpSpPr>
          <p:cNvPr id="32" name="Группа 31">
            <a:extLst>
              <a:ext uri="{FF2B5EF4-FFF2-40B4-BE49-F238E27FC236}">
                <a16:creationId xmlns:a16="http://schemas.microsoft.com/office/drawing/2014/main" xmlns="" id="{A654CD4B-2796-EE4F-BEAC-9DA8A70DF9FD}"/>
              </a:ext>
            </a:extLst>
          </p:cNvPr>
          <p:cNvGrpSpPr/>
          <p:nvPr/>
        </p:nvGrpSpPr>
        <p:grpSpPr>
          <a:xfrm>
            <a:off x="8384326" y="1570501"/>
            <a:ext cx="720392" cy="720392"/>
            <a:chOff x="8333884" y="2604532"/>
            <a:chExt cx="720392" cy="720392"/>
          </a:xfrm>
        </p:grpSpPr>
        <p:pic>
          <p:nvPicPr>
            <p:cNvPr id="33" name="Рисунок 32">
              <a:extLst>
                <a:ext uri="{FF2B5EF4-FFF2-40B4-BE49-F238E27FC236}">
                  <a16:creationId xmlns:a16="http://schemas.microsoft.com/office/drawing/2014/main" xmlns="" id="{E274D0D4-60AF-4940-929E-D192EA0955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3884" y="2604532"/>
              <a:ext cx="720392" cy="720392"/>
            </a:xfrm>
            <a:prstGeom prst="rect">
              <a:avLst/>
            </a:prstGeom>
          </p:spPr>
        </p:pic>
        <p:sp>
          <p:nvSpPr>
            <p:cNvPr id="34" name="Скругленный прямоугольник 33">
              <a:extLst>
                <a:ext uri="{FF2B5EF4-FFF2-40B4-BE49-F238E27FC236}">
                  <a16:creationId xmlns:a16="http://schemas.microsoft.com/office/drawing/2014/main" xmlns="" id="{5D04E938-3396-D148-8F97-2526FF7C7A72}"/>
                </a:ext>
              </a:extLst>
            </p:cNvPr>
            <p:cNvSpPr/>
            <p:nvPr/>
          </p:nvSpPr>
          <p:spPr>
            <a:xfrm>
              <a:off x="8481844" y="2644067"/>
              <a:ext cx="433556" cy="181992"/>
            </a:xfrm>
            <a:prstGeom prst="roundRect">
              <a:avLst/>
            </a:prstGeom>
            <a:solidFill>
              <a:srgbClr val="CD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Скругленный прямоугольник 34">
              <a:extLst>
                <a:ext uri="{FF2B5EF4-FFF2-40B4-BE49-F238E27FC236}">
                  <a16:creationId xmlns:a16="http://schemas.microsoft.com/office/drawing/2014/main" xmlns="" id="{C22C91AA-F60C-614E-9B65-4D7C702581EF}"/>
                </a:ext>
              </a:extLst>
            </p:cNvPr>
            <p:cNvSpPr/>
            <p:nvPr/>
          </p:nvSpPr>
          <p:spPr>
            <a:xfrm>
              <a:off x="8550275" y="2673244"/>
              <a:ext cx="288256" cy="121000"/>
            </a:xfrm>
            <a:prstGeom prst="roundRect">
              <a:avLst/>
            </a:prstGeom>
            <a:solidFill>
              <a:srgbClr val="C55A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2B82B1BF-D05F-9645-830F-7F78E2DBC38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4454" y="4399180"/>
            <a:ext cx="545056" cy="579343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EA335518-BD97-5C44-8FCE-34D90E1964A8}"/>
              </a:ext>
            </a:extLst>
          </p:cNvPr>
          <p:cNvSpPr txBox="1"/>
          <p:nvPr/>
        </p:nvSpPr>
        <p:spPr>
          <a:xfrm>
            <a:off x="9304381" y="3050313"/>
            <a:ext cx="2761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Сведения и показатели индивидуальных ПУ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60AAB512-AB77-874F-8BD9-0652606A6AB9}"/>
              </a:ext>
            </a:extLst>
          </p:cNvPr>
          <p:cNvSpPr txBox="1"/>
          <p:nvPr/>
        </p:nvSpPr>
        <p:spPr>
          <a:xfrm>
            <a:off x="1437787" y="1735945"/>
            <a:ext cx="13592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>
                <a:solidFill>
                  <a:schemeClr val="bg1"/>
                </a:solidFill>
              </a:rPr>
              <a:t>Паспорта МКД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58755A2E-30BC-DE48-BC79-A0FE5019FD52}"/>
              </a:ext>
            </a:extLst>
          </p:cNvPr>
          <p:cNvSpPr txBox="1"/>
          <p:nvPr/>
        </p:nvSpPr>
        <p:spPr>
          <a:xfrm>
            <a:off x="664746" y="4239635"/>
            <a:ext cx="20070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>
                <a:solidFill>
                  <a:schemeClr val="bg1"/>
                </a:solidFill>
              </a:rPr>
              <a:t>Паспорта объектов коммунальной инфраструктуры </a:t>
            </a:r>
          </a:p>
        </p:txBody>
      </p:sp>
      <p:sp>
        <p:nvSpPr>
          <p:cNvPr id="45" name="Овал 44">
            <a:extLst>
              <a:ext uri="{FF2B5EF4-FFF2-40B4-BE49-F238E27FC236}">
                <a16:creationId xmlns:a16="http://schemas.microsoft.com/office/drawing/2014/main" xmlns="" id="{447F1D62-254A-B642-B538-7275C155E13C}"/>
              </a:ext>
            </a:extLst>
          </p:cNvPr>
          <p:cNvSpPr>
            <a:spLocks noChangeAspect="1"/>
          </p:cNvSpPr>
          <p:nvPr/>
        </p:nvSpPr>
        <p:spPr>
          <a:xfrm>
            <a:off x="4061746" y="1781307"/>
            <a:ext cx="900000" cy="9000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object 197">
            <a:extLst>
              <a:ext uri="{FF2B5EF4-FFF2-40B4-BE49-F238E27FC236}">
                <a16:creationId xmlns:a16="http://schemas.microsoft.com/office/drawing/2014/main" xmlns="" id="{DD9E9111-52D2-0B47-B8F3-CBA9FD279ACB}"/>
              </a:ext>
            </a:extLst>
          </p:cNvPr>
          <p:cNvSpPr/>
          <p:nvPr/>
        </p:nvSpPr>
        <p:spPr>
          <a:xfrm>
            <a:off x="2918443" y="1449977"/>
            <a:ext cx="1080000" cy="1080000"/>
          </a:xfrm>
          <a:custGeom>
            <a:avLst/>
            <a:gdLst/>
            <a:ahLst/>
            <a:cxnLst/>
            <a:rect l="l" t="t" r="r" b="b"/>
            <a:pathLst>
              <a:path w="1152525" h="1152525">
                <a:moveTo>
                  <a:pt x="576000" y="0"/>
                </a:moveTo>
                <a:lnTo>
                  <a:pt x="528760" y="1909"/>
                </a:lnTo>
                <a:lnTo>
                  <a:pt x="482570" y="7538"/>
                </a:lnTo>
                <a:lnTo>
                  <a:pt x="437581" y="16740"/>
                </a:lnTo>
                <a:lnTo>
                  <a:pt x="393940" y="29365"/>
                </a:lnTo>
                <a:lnTo>
                  <a:pt x="351796" y="45265"/>
                </a:lnTo>
                <a:lnTo>
                  <a:pt x="311296" y="64292"/>
                </a:lnTo>
                <a:lnTo>
                  <a:pt x="272589" y="86298"/>
                </a:lnTo>
                <a:lnTo>
                  <a:pt x="235823" y="111135"/>
                </a:lnTo>
                <a:lnTo>
                  <a:pt x="201146" y="138654"/>
                </a:lnTo>
                <a:lnTo>
                  <a:pt x="168707" y="168707"/>
                </a:lnTo>
                <a:lnTo>
                  <a:pt x="138654" y="201146"/>
                </a:lnTo>
                <a:lnTo>
                  <a:pt x="111135" y="235823"/>
                </a:lnTo>
                <a:lnTo>
                  <a:pt x="86298" y="272589"/>
                </a:lnTo>
                <a:lnTo>
                  <a:pt x="64292" y="311296"/>
                </a:lnTo>
                <a:lnTo>
                  <a:pt x="45265" y="351797"/>
                </a:lnTo>
                <a:lnTo>
                  <a:pt x="29365" y="393942"/>
                </a:lnTo>
                <a:lnTo>
                  <a:pt x="16740" y="437583"/>
                </a:lnTo>
                <a:lnTo>
                  <a:pt x="7538" y="482572"/>
                </a:lnTo>
                <a:lnTo>
                  <a:pt x="1909" y="528762"/>
                </a:lnTo>
                <a:lnTo>
                  <a:pt x="0" y="576003"/>
                </a:lnTo>
                <a:lnTo>
                  <a:pt x="1909" y="623244"/>
                </a:lnTo>
                <a:lnTo>
                  <a:pt x="7538" y="669433"/>
                </a:lnTo>
                <a:lnTo>
                  <a:pt x="16740" y="714422"/>
                </a:lnTo>
                <a:lnTo>
                  <a:pt x="29365" y="758063"/>
                </a:lnTo>
                <a:lnTo>
                  <a:pt x="45265" y="800207"/>
                </a:lnTo>
                <a:lnTo>
                  <a:pt x="64292" y="840707"/>
                </a:lnTo>
                <a:lnTo>
                  <a:pt x="86298" y="879414"/>
                </a:lnTo>
                <a:lnTo>
                  <a:pt x="111135" y="916180"/>
                </a:lnTo>
                <a:lnTo>
                  <a:pt x="138654" y="950857"/>
                </a:lnTo>
                <a:lnTo>
                  <a:pt x="168707" y="983296"/>
                </a:lnTo>
                <a:lnTo>
                  <a:pt x="201146" y="1013349"/>
                </a:lnTo>
                <a:lnTo>
                  <a:pt x="235823" y="1040868"/>
                </a:lnTo>
                <a:lnTo>
                  <a:pt x="272589" y="1065704"/>
                </a:lnTo>
                <a:lnTo>
                  <a:pt x="311296" y="1087710"/>
                </a:lnTo>
                <a:lnTo>
                  <a:pt x="351796" y="1106737"/>
                </a:lnTo>
                <a:lnTo>
                  <a:pt x="393940" y="1122638"/>
                </a:lnTo>
                <a:lnTo>
                  <a:pt x="437581" y="1135262"/>
                </a:lnTo>
                <a:lnTo>
                  <a:pt x="482570" y="1144464"/>
                </a:lnTo>
                <a:lnTo>
                  <a:pt x="528760" y="1150093"/>
                </a:lnTo>
                <a:lnTo>
                  <a:pt x="576000" y="1152003"/>
                </a:lnTo>
                <a:lnTo>
                  <a:pt x="623242" y="1150093"/>
                </a:lnTo>
                <a:lnTo>
                  <a:pt x="669431" y="1144464"/>
                </a:lnTo>
                <a:lnTo>
                  <a:pt x="714420" y="1135262"/>
                </a:lnTo>
                <a:lnTo>
                  <a:pt x="758062" y="1122638"/>
                </a:lnTo>
                <a:lnTo>
                  <a:pt x="800207" y="1106737"/>
                </a:lnTo>
                <a:lnTo>
                  <a:pt x="840707" y="1087710"/>
                </a:lnTo>
                <a:lnTo>
                  <a:pt x="879414" y="1065704"/>
                </a:lnTo>
                <a:lnTo>
                  <a:pt x="916180" y="1040868"/>
                </a:lnTo>
                <a:lnTo>
                  <a:pt x="950857" y="1013349"/>
                </a:lnTo>
                <a:lnTo>
                  <a:pt x="983296" y="983296"/>
                </a:lnTo>
                <a:lnTo>
                  <a:pt x="1013349" y="950857"/>
                </a:lnTo>
                <a:lnTo>
                  <a:pt x="1040868" y="916180"/>
                </a:lnTo>
                <a:lnTo>
                  <a:pt x="1065705" y="879414"/>
                </a:lnTo>
                <a:lnTo>
                  <a:pt x="1087711" y="840707"/>
                </a:lnTo>
                <a:lnTo>
                  <a:pt x="1106738" y="800207"/>
                </a:lnTo>
                <a:lnTo>
                  <a:pt x="1122639" y="758063"/>
                </a:lnTo>
                <a:lnTo>
                  <a:pt x="1135264" y="714422"/>
                </a:lnTo>
                <a:lnTo>
                  <a:pt x="1144465" y="669433"/>
                </a:lnTo>
                <a:lnTo>
                  <a:pt x="1150094" y="623244"/>
                </a:lnTo>
                <a:lnTo>
                  <a:pt x="1152004" y="576003"/>
                </a:lnTo>
                <a:lnTo>
                  <a:pt x="1150094" y="528762"/>
                </a:lnTo>
                <a:lnTo>
                  <a:pt x="1144465" y="482572"/>
                </a:lnTo>
                <a:lnTo>
                  <a:pt x="1135264" y="437583"/>
                </a:lnTo>
                <a:lnTo>
                  <a:pt x="1122639" y="393942"/>
                </a:lnTo>
                <a:lnTo>
                  <a:pt x="1106738" y="351797"/>
                </a:lnTo>
                <a:lnTo>
                  <a:pt x="1087711" y="311296"/>
                </a:lnTo>
                <a:lnTo>
                  <a:pt x="1065705" y="272589"/>
                </a:lnTo>
                <a:lnTo>
                  <a:pt x="1040868" y="235823"/>
                </a:lnTo>
                <a:lnTo>
                  <a:pt x="1013349" y="201146"/>
                </a:lnTo>
                <a:lnTo>
                  <a:pt x="983296" y="168707"/>
                </a:lnTo>
                <a:lnTo>
                  <a:pt x="950857" y="138654"/>
                </a:lnTo>
                <a:lnTo>
                  <a:pt x="916180" y="111135"/>
                </a:lnTo>
                <a:lnTo>
                  <a:pt x="879414" y="86298"/>
                </a:lnTo>
                <a:lnTo>
                  <a:pt x="840707" y="64292"/>
                </a:lnTo>
                <a:lnTo>
                  <a:pt x="800207" y="45265"/>
                </a:lnTo>
                <a:lnTo>
                  <a:pt x="758062" y="29365"/>
                </a:lnTo>
                <a:lnTo>
                  <a:pt x="714420" y="16740"/>
                </a:lnTo>
                <a:lnTo>
                  <a:pt x="669431" y="7538"/>
                </a:lnTo>
                <a:lnTo>
                  <a:pt x="623242" y="1909"/>
                </a:lnTo>
                <a:lnTo>
                  <a:pt x="57600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endParaRPr sz="2314"/>
          </a:p>
        </p:txBody>
      </p:sp>
      <p:sp>
        <p:nvSpPr>
          <p:cNvPr id="49" name="Овал 48">
            <a:extLst>
              <a:ext uri="{FF2B5EF4-FFF2-40B4-BE49-F238E27FC236}">
                <a16:creationId xmlns:a16="http://schemas.microsoft.com/office/drawing/2014/main" xmlns="" id="{D4756496-DDFE-F04F-9975-BAE944F810C4}"/>
              </a:ext>
            </a:extLst>
          </p:cNvPr>
          <p:cNvSpPr>
            <a:spLocks noChangeAspect="1"/>
          </p:cNvSpPr>
          <p:nvPr/>
        </p:nvSpPr>
        <p:spPr>
          <a:xfrm>
            <a:off x="3010587" y="1532219"/>
            <a:ext cx="900000" cy="9000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1BE10470-B25B-7A49-A1DA-9E8F4FFC18D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878" y="1609603"/>
            <a:ext cx="752370" cy="752370"/>
          </a:xfrm>
          <a:prstGeom prst="rect">
            <a:avLst/>
          </a:prstGeom>
        </p:spPr>
      </p:pic>
      <p:sp>
        <p:nvSpPr>
          <p:cNvPr id="50" name="Овал 49">
            <a:extLst>
              <a:ext uri="{FF2B5EF4-FFF2-40B4-BE49-F238E27FC236}">
                <a16:creationId xmlns:a16="http://schemas.microsoft.com/office/drawing/2014/main" xmlns="" id="{6C2F41F7-89CF-314E-B4A9-6395A668934A}"/>
              </a:ext>
            </a:extLst>
          </p:cNvPr>
          <p:cNvSpPr>
            <a:spLocks noChangeAspect="1"/>
          </p:cNvSpPr>
          <p:nvPr/>
        </p:nvSpPr>
        <p:spPr>
          <a:xfrm>
            <a:off x="2954864" y="2600313"/>
            <a:ext cx="900000" cy="9000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object 197">
            <a:extLst>
              <a:ext uri="{FF2B5EF4-FFF2-40B4-BE49-F238E27FC236}">
                <a16:creationId xmlns:a16="http://schemas.microsoft.com/office/drawing/2014/main" xmlns="" id="{30A8985A-6AE1-1C41-A5DC-9EFC617DEA05}"/>
              </a:ext>
            </a:extLst>
          </p:cNvPr>
          <p:cNvSpPr/>
          <p:nvPr/>
        </p:nvSpPr>
        <p:spPr>
          <a:xfrm>
            <a:off x="2872611" y="2667406"/>
            <a:ext cx="1080000" cy="1080000"/>
          </a:xfrm>
          <a:custGeom>
            <a:avLst/>
            <a:gdLst/>
            <a:ahLst/>
            <a:cxnLst/>
            <a:rect l="l" t="t" r="r" b="b"/>
            <a:pathLst>
              <a:path w="1152525" h="1152525">
                <a:moveTo>
                  <a:pt x="576000" y="0"/>
                </a:moveTo>
                <a:lnTo>
                  <a:pt x="528760" y="1909"/>
                </a:lnTo>
                <a:lnTo>
                  <a:pt x="482570" y="7538"/>
                </a:lnTo>
                <a:lnTo>
                  <a:pt x="437581" y="16740"/>
                </a:lnTo>
                <a:lnTo>
                  <a:pt x="393940" y="29365"/>
                </a:lnTo>
                <a:lnTo>
                  <a:pt x="351796" y="45265"/>
                </a:lnTo>
                <a:lnTo>
                  <a:pt x="311296" y="64292"/>
                </a:lnTo>
                <a:lnTo>
                  <a:pt x="272589" y="86298"/>
                </a:lnTo>
                <a:lnTo>
                  <a:pt x="235823" y="111135"/>
                </a:lnTo>
                <a:lnTo>
                  <a:pt x="201146" y="138654"/>
                </a:lnTo>
                <a:lnTo>
                  <a:pt x="168707" y="168707"/>
                </a:lnTo>
                <a:lnTo>
                  <a:pt x="138654" y="201146"/>
                </a:lnTo>
                <a:lnTo>
                  <a:pt x="111135" y="235823"/>
                </a:lnTo>
                <a:lnTo>
                  <a:pt x="86298" y="272589"/>
                </a:lnTo>
                <a:lnTo>
                  <a:pt x="64292" y="311296"/>
                </a:lnTo>
                <a:lnTo>
                  <a:pt x="45265" y="351797"/>
                </a:lnTo>
                <a:lnTo>
                  <a:pt x="29365" y="393942"/>
                </a:lnTo>
                <a:lnTo>
                  <a:pt x="16740" y="437583"/>
                </a:lnTo>
                <a:lnTo>
                  <a:pt x="7538" y="482572"/>
                </a:lnTo>
                <a:lnTo>
                  <a:pt x="1909" y="528762"/>
                </a:lnTo>
                <a:lnTo>
                  <a:pt x="0" y="576003"/>
                </a:lnTo>
                <a:lnTo>
                  <a:pt x="1909" y="623244"/>
                </a:lnTo>
                <a:lnTo>
                  <a:pt x="7538" y="669433"/>
                </a:lnTo>
                <a:lnTo>
                  <a:pt x="16740" y="714422"/>
                </a:lnTo>
                <a:lnTo>
                  <a:pt x="29365" y="758063"/>
                </a:lnTo>
                <a:lnTo>
                  <a:pt x="45265" y="800207"/>
                </a:lnTo>
                <a:lnTo>
                  <a:pt x="64292" y="840707"/>
                </a:lnTo>
                <a:lnTo>
                  <a:pt x="86298" y="879414"/>
                </a:lnTo>
                <a:lnTo>
                  <a:pt x="111135" y="916180"/>
                </a:lnTo>
                <a:lnTo>
                  <a:pt x="138654" y="950857"/>
                </a:lnTo>
                <a:lnTo>
                  <a:pt x="168707" y="983296"/>
                </a:lnTo>
                <a:lnTo>
                  <a:pt x="201146" y="1013349"/>
                </a:lnTo>
                <a:lnTo>
                  <a:pt x="235823" y="1040868"/>
                </a:lnTo>
                <a:lnTo>
                  <a:pt x="272589" y="1065704"/>
                </a:lnTo>
                <a:lnTo>
                  <a:pt x="311296" y="1087710"/>
                </a:lnTo>
                <a:lnTo>
                  <a:pt x="351796" y="1106737"/>
                </a:lnTo>
                <a:lnTo>
                  <a:pt x="393940" y="1122638"/>
                </a:lnTo>
                <a:lnTo>
                  <a:pt x="437581" y="1135262"/>
                </a:lnTo>
                <a:lnTo>
                  <a:pt x="482570" y="1144464"/>
                </a:lnTo>
                <a:lnTo>
                  <a:pt x="528760" y="1150093"/>
                </a:lnTo>
                <a:lnTo>
                  <a:pt x="576000" y="1152003"/>
                </a:lnTo>
                <a:lnTo>
                  <a:pt x="623242" y="1150093"/>
                </a:lnTo>
                <a:lnTo>
                  <a:pt x="669431" y="1144464"/>
                </a:lnTo>
                <a:lnTo>
                  <a:pt x="714420" y="1135262"/>
                </a:lnTo>
                <a:lnTo>
                  <a:pt x="758062" y="1122638"/>
                </a:lnTo>
                <a:lnTo>
                  <a:pt x="800207" y="1106737"/>
                </a:lnTo>
                <a:lnTo>
                  <a:pt x="840707" y="1087710"/>
                </a:lnTo>
                <a:lnTo>
                  <a:pt x="879414" y="1065704"/>
                </a:lnTo>
                <a:lnTo>
                  <a:pt x="916180" y="1040868"/>
                </a:lnTo>
                <a:lnTo>
                  <a:pt x="950857" y="1013349"/>
                </a:lnTo>
                <a:lnTo>
                  <a:pt x="983296" y="983296"/>
                </a:lnTo>
                <a:lnTo>
                  <a:pt x="1013349" y="950857"/>
                </a:lnTo>
                <a:lnTo>
                  <a:pt x="1040868" y="916180"/>
                </a:lnTo>
                <a:lnTo>
                  <a:pt x="1065705" y="879414"/>
                </a:lnTo>
                <a:lnTo>
                  <a:pt x="1087711" y="840707"/>
                </a:lnTo>
                <a:lnTo>
                  <a:pt x="1106738" y="800207"/>
                </a:lnTo>
                <a:lnTo>
                  <a:pt x="1122639" y="758063"/>
                </a:lnTo>
                <a:lnTo>
                  <a:pt x="1135264" y="714422"/>
                </a:lnTo>
                <a:lnTo>
                  <a:pt x="1144465" y="669433"/>
                </a:lnTo>
                <a:lnTo>
                  <a:pt x="1150094" y="623244"/>
                </a:lnTo>
                <a:lnTo>
                  <a:pt x="1152004" y="576003"/>
                </a:lnTo>
                <a:lnTo>
                  <a:pt x="1150094" y="528762"/>
                </a:lnTo>
                <a:lnTo>
                  <a:pt x="1144465" y="482572"/>
                </a:lnTo>
                <a:lnTo>
                  <a:pt x="1135264" y="437583"/>
                </a:lnTo>
                <a:lnTo>
                  <a:pt x="1122639" y="393942"/>
                </a:lnTo>
                <a:lnTo>
                  <a:pt x="1106738" y="351797"/>
                </a:lnTo>
                <a:lnTo>
                  <a:pt x="1087711" y="311296"/>
                </a:lnTo>
                <a:lnTo>
                  <a:pt x="1065705" y="272589"/>
                </a:lnTo>
                <a:lnTo>
                  <a:pt x="1040868" y="235823"/>
                </a:lnTo>
                <a:lnTo>
                  <a:pt x="1013349" y="201146"/>
                </a:lnTo>
                <a:lnTo>
                  <a:pt x="983296" y="168707"/>
                </a:lnTo>
                <a:lnTo>
                  <a:pt x="950857" y="138654"/>
                </a:lnTo>
                <a:lnTo>
                  <a:pt x="916180" y="111135"/>
                </a:lnTo>
                <a:lnTo>
                  <a:pt x="879414" y="86298"/>
                </a:lnTo>
                <a:lnTo>
                  <a:pt x="840707" y="64292"/>
                </a:lnTo>
                <a:lnTo>
                  <a:pt x="800207" y="45265"/>
                </a:lnTo>
                <a:lnTo>
                  <a:pt x="758062" y="29365"/>
                </a:lnTo>
                <a:lnTo>
                  <a:pt x="714420" y="16740"/>
                </a:lnTo>
                <a:lnTo>
                  <a:pt x="669431" y="7538"/>
                </a:lnTo>
                <a:lnTo>
                  <a:pt x="623242" y="1909"/>
                </a:lnTo>
                <a:lnTo>
                  <a:pt x="57600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endParaRPr sz="2314"/>
          </a:p>
        </p:txBody>
      </p:sp>
      <p:sp>
        <p:nvSpPr>
          <p:cNvPr id="52" name="Овал 51">
            <a:extLst>
              <a:ext uri="{FF2B5EF4-FFF2-40B4-BE49-F238E27FC236}">
                <a16:creationId xmlns:a16="http://schemas.microsoft.com/office/drawing/2014/main" xmlns="" id="{62AB076B-82EC-5240-93B1-715AC02698B5}"/>
              </a:ext>
            </a:extLst>
          </p:cNvPr>
          <p:cNvSpPr>
            <a:spLocks noChangeAspect="1"/>
          </p:cNvSpPr>
          <p:nvPr/>
        </p:nvSpPr>
        <p:spPr>
          <a:xfrm>
            <a:off x="2964755" y="2749648"/>
            <a:ext cx="900000" cy="9000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4" name="Рисунок 53">
            <a:extLst>
              <a:ext uri="{FF2B5EF4-FFF2-40B4-BE49-F238E27FC236}">
                <a16:creationId xmlns:a16="http://schemas.microsoft.com/office/drawing/2014/main" xmlns="" id="{308BFDAA-6391-9C4A-8883-833D6D5882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593" y="2869799"/>
            <a:ext cx="665723" cy="675214"/>
          </a:xfrm>
          <a:prstGeom prst="rect">
            <a:avLst/>
          </a:prstGeom>
        </p:spPr>
      </p:pic>
      <p:sp>
        <p:nvSpPr>
          <p:cNvPr id="58" name="Овал 57">
            <a:extLst>
              <a:ext uri="{FF2B5EF4-FFF2-40B4-BE49-F238E27FC236}">
                <a16:creationId xmlns:a16="http://schemas.microsoft.com/office/drawing/2014/main" xmlns="" id="{DD874BC2-4AA5-6548-8E69-E0F84EBCDF98}"/>
              </a:ext>
            </a:extLst>
          </p:cNvPr>
          <p:cNvSpPr>
            <a:spLocks noChangeAspect="1"/>
          </p:cNvSpPr>
          <p:nvPr/>
        </p:nvSpPr>
        <p:spPr>
          <a:xfrm>
            <a:off x="4113078" y="5245614"/>
            <a:ext cx="900000" cy="9000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object 197">
            <a:extLst>
              <a:ext uri="{FF2B5EF4-FFF2-40B4-BE49-F238E27FC236}">
                <a16:creationId xmlns:a16="http://schemas.microsoft.com/office/drawing/2014/main" xmlns="" id="{FC5B7CA6-859A-AB44-A1B0-A4F494F6923D}"/>
              </a:ext>
            </a:extLst>
          </p:cNvPr>
          <p:cNvSpPr/>
          <p:nvPr/>
        </p:nvSpPr>
        <p:spPr>
          <a:xfrm>
            <a:off x="2921011" y="3973100"/>
            <a:ext cx="1080000" cy="1080000"/>
          </a:xfrm>
          <a:custGeom>
            <a:avLst/>
            <a:gdLst/>
            <a:ahLst/>
            <a:cxnLst/>
            <a:rect l="l" t="t" r="r" b="b"/>
            <a:pathLst>
              <a:path w="1152525" h="1152525">
                <a:moveTo>
                  <a:pt x="576000" y="0"/>
                </a:moveTo>
                <a:lnTo>
                  <a:pt x="528760" y="1909"/>
                </a:lnTo>
                <a:lnTo>
                  <a:pt x="482570" y="7538"/>
                </a:lnTo>
                <a:lnTo>
                  <a:pt x="437581" y="16740"/>
                </a:lnTo>
                <a:lnTo>
                  <a:pt x="393940" y="29365"/>
                </a:lnTo>
                <a:lnTo>
                  <a:pt x="351796" y="45265"/>
                </a:lnTo>
                <a:lnTo>
                  <a:pt x="311296" y="64292"/>
                </a:lnTo>
                <a:lnTo>
                  <a:pt x="272589" y="86298"/>
                </a:lnTo>
                <a:lnTo>
                  <a:pt x="235823" y="111135"/>
                </a:lnTo>
                <a:lnTo>
                  <a:pt x="201146" y="138654"/>
                </a:lnTo>
                <a:lnTo>
                  <a:pt x="168707" y="168707"/>
                </a:lnTo>
                <a:lnTo>
                  <a:pt x="138654" y="201146"/>
                </a:lnTo>
                <a:lnTo>
                  <a:pt x="111135" y="235823"/>
                </a:lnTo>
                <a:lnTo>
                  <a:pt x="86298" y="272589"/>
                </a:lnTo>
                <a:lnTo>
                  <a:pt x="64292" y="311296"/>
                </a:lnTo>
                <a:lnTo>
                  <a:pt x="45265" y="351797"/>
                </a:lnTo>
                <a:lnTo>
                  <a:pt x="29365" y="393942"/>
                </a:lnTo>
                <a:lnTo>
                  <a:pt x="16740" y="437583"/>
                </a:lnTo>
                <a:lnTo>
                  <a:pt x="7538" y="482572"/>
                </a:lnTo>
                <a:lnTo>
                  <a:pt x="1909" y="528762"/>
                </a:lnTo>
                <a:lnTo>
                  <a:pt x="0" y="576003"/>
                </a:lnTo>
                <a:lnTo>
                  <a:pt x="1909" y="623244"/>
                </a:lnTo>
                <a:lnTo>
                  <a:pt x="7538" y="669433"/>
                </a:lnTo>
                <a:lnTo>
                  <a:pt x="16740" y="714422"/>
                </a:lnTo>
                <a:lnTo>
                  <a:pt x="29365" y="758063"/>
                </a:lnTo>
                <a:lnTo>
                  <a:pt x="45265" y="800207"/>
                </a:lnTo>
                <a:lnTo>
                  <a:pt x="64292" y="840707"/>
                </a:lnTo>
                <a:lnTo>
                  <a:pt x="86298" y="879414"/>
                </a:lnTo>
                <a:lnTo>
                  <a:pt x="111135" y="916180"/>
                </a:lnTo>
                <a:lnTo>
                  <a:pt x="138654" y="950857"/>
                </a:lnTo>
                <a:lnTo>
                  <a:pt x="168707" y="983296"/>
                </a:lnTo>
                <a:lnTo>
                  <a:pt x="201146" y="1013349"/>
                </a:lnTo>
                <a:lnTo>
                  <a:pt x="235823" y="1040868"/>
                </a:lnTo>
                <a:lnTo>
                  <a:pt x="272589" y="1065704"/>
                </a:lnTo>
                <a:lnTo>
                  <a:pt x="311296" y="1087710"/>
                </a:lnTo>
                <a:lnTo>
                  <a:pt x="351796" y="1106737"/>
                </a:lnTo>
                <a:lnTo>
                  <a:pt x="393940" y="1122638"/>
                </a:lnTo>
                <a:lnTo>
                  <a:pt x="437581" y="1135262"/>
                </a:lnTo>
                <a:lnTo>
                  <a:pt x="482570" y="1144464"/>
                </a:lnTo>
                <a:lnTo>
                  <a:pt x="528760" y="1150093"/>
                </a:lnTo>
                <a:lnTo>
                  <a:pt x="576000" y="1152003"/>
                </a:lnTo>
                <a:lnTo>
                  <a:pt x="623242" y="1150093"/>
                </a:lnTo>
                <a:lnTo>
                  <a:pt x="669431" y="1144464"/>
                </a:lnTo>
                <a:lnTo>
                  <a:pt x="714420" y="1135262"/>
                </a:lnTo>
                <a:lnTo>
                  <a:pt x="758062" y="1122638"/>
                </a:lnTo>
                <a:lnTo>
                  <a:pt x="800207" y="1106737"/>
                </a:lnTo>
                <a:lnTo>
                  <a:pt x="840707" y="1087710"/>
                </a:lnTo>
                <a:lnTo>
                  <a:pt x="879414" y="1065704"/>
                </a:lnTo>
                <a:lnTo>
                  <a:pt x="916180" y="1040868"/>
                </a:lnTo>
                <a:lnTo>
                  <a:pt x="950857" y="1013349"/>
                </a:lnTo>
                <a:lnTo>
                  <a:pt x="983296" y="983296"/>
                </a:lnTo>
                <a:lnTo>
                  <a:pt x="1013349" y="950857"/>
                </a:lnTo>
                <a:lnTo>
                  <a:pt x="1040868" y="916180"/>
                </a:lnTo>
                <a:lnTo>
                  <a:pt x="1065705" y="879414"/>
                </a:lnTo>
                <a:lnTo>
                  <a:pt x="1087711" y="840707"/>
                </a:lnTo>
                <a:lnTo>
                  <a:pt x="1106738" y="800207"/>
                </a:lnTo>
                <a:lnTo>
                  <a:pt x="1122639" y="758063"/>
                </a:lnTo>
                <a:lnTo>
                  <a:pt x="1135264" y="714422"/>
                </a:lnTo>
                <a:lnTo>
                  <a:pt x="1144465" y="669433"/>
                </a:lnTo>
                <a:lnTo>
                  <a:pt x="1150094" y="623244"/>
                </a:lnTo>
                <a:lnTo>
                  <a:pt x="1152004" y="576003"/>
                </a:lnTo>
                <a:lnTo>
                  <a:pt x="1150094" y="528762"/>
                </a:lnTo>
                <a:lnTo>
                  <a:pt x="1144465" y="482572"/>
                </a:lnTo>
                <a:lnTo>
                  <a:pt x="1135264" y="437583"/>
                </a:lnTo>
                <a:lnTo>
                  <a:pt x="1122639" y="393942"/>
                </a:lnTo>
                <a:lnTo>
                  <a:pt x="1106738" y="351797"/>
                </a:lnTo>
                <a:lnTo>
                  <a:pt x="1087711" y="311296"/>
                </a:lnTo>
                <a:lnTo>
                  <a:pt x="1065705" y="272589"/>
                </a:lnTo>
                <a:lnTo>
                  <a:pt x="1040868" y="235823"/>
                </a:lnTo>
                <a:lnTo>
                  <a:pt x="1013349" y="201146"/>
                </a:lnTo>
                <a:lnTo>
                  <a:pt x="983296" y="168707"/>
                </a:lnTo>
                <a:lnTo>
                  <a:pt x="950857" y="138654"/>
                </a:lnTo>
                <a:lnTo>
                  <a:pt x="916180" y="111135"/>
                </a:lnTo>
                <a:lnTo>
                  <a:pt x="879414" y="86298"/>
                </a:lnTo>
                <a:lnTo>
                  <a:pt x="840707" y="64292"/>
                </a:lnTo>
                <a:lnTo>
                  <a:pt x="800207" y="45265"/>
                </a:lnTo>
                <a:lnTo>
                  <a:pt x="758062" y="29365"/>
                </a:lnTo>
                <a:lnTo>
                  <a:pt x="714420" y="16740"/>
                </a:lnTo>
                <a:lnTo>
                  <a:pt x="669431" y="7538"/>
                </a:lnTo>
                <a:lnTo>
                  <a:pt x="623242" y="1909"/>
                </a:lnTo>
                <a:lnTo>
                  <a:pt x="57600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endParaRPr sz="2314"/>
          </a:p>
        </p:txBody>
      </p:sp>
      <p:sp>
        <p:nvSpPr>
          <p:cNvPr id="60" name="Овал 59">
            <a:extLst>
              <a:ext uri="{FF2B5EF4-FFF2-40B4-BE49-F238E27FC236}">
                <a16:creationId xmlns:a16="http://schemas.microsoft.com/office/drawing/2014/main" xmlns="" id="{E998680E-4F68-D246-998B-DC995D573367}"/>
              </a:ext>
            </a:extLst>
          </p:cNvPr>
          <p:cNvSpPr>
            <a:spLocks noChangeAspect="1"/>
          </p:cNvSpPr>
          <p:nvPr/>
        </p:nvSpPr>
        <p:spPr>
          <a:xfrm>
            <a:off x="3013155" y="4055342"/>
            <a:ext cx="900000" cy="9000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657718E7-7D65-124C-85F8-97A913C9A2D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105" y="4167868"/>
            <a:ext cx="638139" cy="638139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D99D8325-EB02-BC41-A24F-64D3E2B9EB9D}"/>
              </a:ext>
            </a:extLst>
          </p:cNvPr>
          <p:cNvSpPr txBox="1"/>
          <p:nvPr/>
        </p:nvSpPr>
        <p:spPr>
          <a:xfrm>
            <a:off x="2372999" y="5376610"/>
            <a:ext cx="7663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ЕИАС ЖКХ дает возможность внедрения автоматизированных сервисов для сотрудников отрасли и граждан</a:t>
            </a:r>
          </a:p>
        </p:txBody>
      </p:sp>
      <p:sp>
        <p:nvSpPr>
          <p:cNvPr id="66" name="Прямоугольник 65">
            <a:extLst>
              <a:ext uri="{FF2B5EF4-FFF2-40B4-BE49-F238E27FC236}">
                <a16:creationId xmlns="" xmlns:a16="http://schemas.microsoft.com/office/drawing/2014/main" id="{32886B27-7975-EA45-87C2-3070D9B6CABE}"/>
              </a:ext>
            </a:extLst>
          </p:cNvPr>
          <p:cNvSpPr/>
          <p:nvPr/>
        </p:nvSpPr>
        <p:spPr>
          <a:xfrm>
            <a:off x="3948746" y="302840"/>
            <a:ext cx="5038092" cy="593303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>
            <a:extLst>
              <a:ext uri="{FF2B5EF4-FFF2-40B4-BE49-F238E27FC236}">
                <a16:creationId xmlns="" xmlns:a16="http://schemas.microsoft.com/office/drawing/2014/main" id="{DA0CA9A0-4485-5C44-B0D3-30D6028C623B}"/>
              </a:ext>
            </a:extLst>
          </p:cNvPr>
          <p:cNvSpPr/>
          <p:nvPr/>
        </p:nvSpPr>
        <p:spPr>
          <a:xfrm>
            <a:off x="3948746" y="755709"/>
            <a:ext cx="6009642" cy="593303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B841B91-4131-2146-9831-1C4679ACA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9526" y="0"/>
            <a:ext cx="5620237" cy="1585913"/>
          </a:xfrm>
        </p:spPr>
        <p:txBody>
          <a:bodyPr>
            <a:noAutofit/>
          </a:bodyPr>
          <a:lstStyle/>
          <a:p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ЕИАС ЖКХ –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платформа</a:t>
            </a:r>
            <a:b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цифровизации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отрасли ЖКХ</a:t>
            </a:r>
          </a:p>
        </p:txBody>
      </p:sp>
      <p:pic>
        <p:nvPicPr>
          <p:cNvPr id="69" name="Рисунок 68">
            <a:extLst>
              <a:ext uri="{FF2B5EF4-FFF2-40B4-BE49-F238E27FC236}">
                <a16:creationId xmlns="" xmlns:a16="http://schemas.microsoft.com/office/drawing/2014/main" id="{16050CFF-E161-6B4E-8C18-AE9D36EBA2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r="82909"/>
          <a:stretch/>
        </p:blipFill>
        <p:spPr>
          <a:xfrm>
            <a:off x="0" y="0"/>
            <a:ext cx="1562794" cy="5141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03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58437" y="500177"/>
            <a:ext cx="1079500" cy="9144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FA53D0C-62DB-C546-B0B2-8E82A13FD31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1063" y="1314448"/>
            <a:ext cx="6340938" cy="475570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FC0D737-807D-D349-8568-6FCF2E697E4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3875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6050CFF-E161-6B4E-8C18-AE9D36EBA2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r="82909"/>
          <a:stretch/>
        </p:blipFill>
        <p:spPr>
          <a:xfrm>
            <a:off x="0" y="0"/>
            <a:ext cx="1562794" cy="514161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DA0CA9A0-4485-5C44-B0D3-30D6028C623B}"/>
              </a:ext>
            </a:extLst>
          </p:cNvPr>
          <p:cNvSpPr/>
          <p:nvPr/>
        </p:nvSpPr>
        <p:spPr>
          <a:xfrm>
            <a:off x="1362709" y="498534"/>
            <a:ext cx="9310054" cy="60160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F29A2F-B9D6-E943-AA9D-7ADE139DC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461" y="195594"/>
            <a:ext cx="9824259" cy="1208751"/>
          </a:xfrm>
        </p:spPr>
        <p:txBody>
          <a:bodyPr/>
          <a:lstStyle/>
          <a:p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Сервисы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цифровой </a:t>
            </a:r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инфраструктуры ЕИАС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ЖКХ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9450" y="5410200"/>
            <a:ext cx="629571" cy="561975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519746" y="5410201"/>
            <a:ext cx="1401273" cy="374650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519753" y="4657728"/>
            <a:ext cx="5173022" cy="409571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519755" y="4294193"/>
            <a:ext cx="5568307" cy="374650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519748" y="3895719"/>
            <a:ext cx="5025389" cy="395293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522920" y="3505209"/>
            <a:ext cx="6006468" cy="390516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522920" y="3124207"/>
            <a:ext cx="5825492" cy="390517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522921" y="2728916"/>
            <a:ext cx="5501641" cy="398467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519746" y="5033964"/>
            <a:ext cx="5373053" cy="374650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C912135-E158-5D43-865C-1AC5F9B9F0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3853" y="2682462"/>
            <a:ext cx="6194122" cy="3232563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</a:pPr>
            <a:r>
              <a:rPr lang="ru-RU" sz="2200" dirty="0">
                <a:latin typeface="Tahoma" pitchFamily="34" charset="0"/>
                <a:ea typeface="Tahoma" pitchFamily="34" charset="0"/>
                <a:cs typeface="Tahoma" pitchFamily="34" charset="0"/>
              </a:rPr>
              <a:t>Сервисы цифровой инфраструктуры ЕИАС ЖКХ МО – разработанные на основе единой платформы сбора</a:t>
            </a:r>
            <a:r>
              <a:rPr lang="en-US" sz="22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sz="2200" dirty="0">
                <a:latin typeface="Tahoma" pitchFamily="34" charset="0"/>
                <a:ea typeface="Tahoma" pitchFamily="34" charset="0"/>
                <a:cs typeface="Tahoma" pitchFamily="34" charset="0"/>
              </a:rPr>
              <a:t>обработки и верификации данных (ЕИАС ЖКХ) функциональные </a:t>
            </a:r>
            <a:r>
              <a:rPr lang="ru-RU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модули</a:t>
            </a:r>
            <a:r>
              <a:rPr lang="en-US" sz="2200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ru-RU" sz="2200" dirty="0">
                <a:latin typeface="Tahoma" pitchFamily="34" charset="0"/>
                <a:ea typeface="Tahoma" pitchFamily="34" charset="0"/>
                <a:cs typeface="Tahoma" pitchFamily="34" charset="0"/>
              </a:rPr>
              <a:t> обеспечивающие автоматизацию деятельности участников рынка ЖКХ и предоставление различных сервисов для граждан</a:t>
            </a:r>
            <a:r>
              <a:rPr lang="en-US" sz="22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ru-RU" sz="2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52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44325" y="500177"/>
            <a:ext cx="1079500" cy="9144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FC0D737-807D-D349-8568-6FCF2E697E4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3875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6050CFF-E161-6B4E-8C18-AE9D36EBA2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r="82909"/>
          <a:stretch/>
        </p:blipFill>
        <p:spPr>
          <a:xfrm>
            <a:off x="0" y="0"/>
            <a:ext cx="1562794" cy="514161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416F376-9188-C943-94E8-7B36C7DA34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5008" y="1880919"/>
            <a:ext cx="6277022" cy="3856567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sz="2000" dirty="0"/>
          </a:p>
          <a:p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E4F55CF5-3FAC-C64A-A6B3-104D0BF13513}"/>
              </a:ext>
            </a:extLst>
          </p:cNvPr>
          <p:cNvSpPr txBox="1">
            <a:spLocks/>
          </p:cNvSpPr>
          <p:nvPr/>
        </p:nvSpPr>
        <p:spPr>
          <a:xfrm>
            <a:off x="4029075" y="1414463"/>
            <a:ext cx="7940469" cy="1431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Basis Grotesque Pro Medium" panose="02000503030000020004" pitchFamily="2" charset="0"/>
                <a:ea typeface="+mj-ea"/>
                <a:cs typeface="+mj-cs"/>
              </a:defRPr>
            </a:lvl1pPr>
          </a:lstStyle>
          <a:p>
            <a:pPr marL="742950" lvl="1" indent="-285750">
              <a:lnSpc>
                <a:spcPct val="112000"/>
              </a:lnSpc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dirty="0" smtClean="0"/>
              <a:t>Отраслевой </a:t>
            </a:r>
            <a:r>
              <a:rPr lang="ru-RU" dirty="0"/>
              <a:t>сервис мониторинга (сервисы сбора и обработки ведомственной отчетности и аналитики данных)</a:t>
            </a:r>
          </a:p>
          <a:p>
            <a:endParaRPr lang="ru-RU" sz="2200" dirty="0">
              <a:latin typeface="Chevin Pro Medium" panose="020F06030300000600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18724B2-7A69-604D-87F2-B024E62204D8}"/>
              </a:ext>
            </a:extLst>
          </p:cNvPr>
          <p:cNvSpPr txBox="1"/>
          <p:nvPr/>
        </p:nvSpPr>
        <p:spPr>
          <a:xfrm>
            <a:off x="4071938" y="2676586"/>
            <a:ext cx="7966094" cy="3177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112000"/>
              </a:lnSpc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dirty="0" smtClean="0"/>
              <a:t>сервис </a:t>
            </a:r>
            <a:r>
              <a:rPr lang="ru-RU" dirty="0"/>
              <a:t>уведомлений собственников и нанимателей жилых помещений МКД по вопросам функционирования МКД; </a:t>
            </a:r>
          </a:p>
          <a:p>
            <a:pPr marL="742950" lvl="1" indent="-285750">
              <a:lnSpc>
                <a:spcPct val="112000"/>
              </a:lnSpc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dirty="0"/>
              <a:t>сервис организации проведения голосований для участия граждан в обсуждении, принятии решений по вопросам управления МКД, благоустройства придомовых и дворовых территорий; </a:t>
            </a:r>
          </a:p>
          <a:p>
            <a:pPr marL="742950" lvl="1" indent="-285750">
              <a:lnSpc>
                <a:spcPct val="112000"/>
              </a:lnSpc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dirty="0"/>
              <a:t>сервис по организации проведения общих собраний собственников помещений в соответствии с требованиями жилищного законодательства; </a:t>
            </a:r>
          </a:p>
          <a:p>
            <a:pPr marL="742950" lvl="1" indent="-285750">
              <a:lnSpc>
                <a:spcPct val="112000"/>
              </a:lnSpc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dirty="0"/>
              <a:t>сервис общения между собственниками и нанимателями жилых помещений МКД (общедомовой чат).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DA0CA9A0-4485-5C44-B0D3-30D6028C623B}"/>
              </a:ext>
            </a:extLst>
          </p:cNvPr>
          <p:cNvSpPr/>
          <p:nvPr/>
        </p:nvSpPr>
        <p:spPr>
          <a:xfrm>
            <a:off x="1200150" y="498534"/>
            <a:ext cx="10587037" cy="60160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6EF9C9-89E1-AE44-B32F-730F409D9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5863" y="1"/>
            <a:ext cx="11006137" cy="1514740"/>
          </a:xfrm>
        </p:spPr>
        <p:txBody>
          <a:bodyPr>
            <a:normAutofit/>
          </a:bodyPr>
          <a:lstStyle/>
          <a:p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Состав Сервисов цифровой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инфраструктуры ЕИАС </a:t>
            </a:r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ЖКХ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02088" y="1604963"/>
            <a:ext cx="629571" cy="561975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1171576" y="1604964"/>
            <a:ext cx="2814782" cy="374650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97326" y="2671763"/>
            <a:ext cx="629571" cy="561975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1166814" y="2671764"/>
            <a:ext cx="2814782" cy="374650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xmlns="" id="{E4F55CF5-3FAC-C64A-A6B3-104D0BF13513}"/>
              </a:ext>
            </a:extLst>
          </p:cNvPr>
          <p:cNvSpPr txBox="1">
            <a:spLocks/>
          </p:cNvSpPr>
          <p:nvPr/>
        </p:nvSpPr>
        <p:spPr>
          <a:xfrm>
            <a:off x="1166813" y="1595439"/>
            <a:ext cx="2890837" cy="404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Basis Grotesque Pro Medium" panose="02000503030000020004" pitchFamily="2" charset="0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atin typeface="Chevin Pro Medium" panose="020F0603030000060003" pitchFamily="34" charset="0"/>
                <a:cs typeface="Arial" panose="020B0604020202020204" pitchFamily="34" charset="0"/>
              </a:rPr>
              <a:t>Сервисы для ОМСУ:</a:t>
            </a:r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xmlns="" id="{E4F55CF5-3FAC-C64A-A6B3-104D0BF13513}"/>
              </a:ext>
            </a:extLst>
          </p:cNvPr>
          <p:cNvSpPr txBox="1">
            <a:spLocks/>
          </p:cNvSpPr>
          <p:nvPr/>
        </p:nvSpPr>
        <p:spPr>
          <a:xfrm>
            <a:off x="1176339" y="2147887"/>
            <a:ext cx="2890837" cy="1431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Basis Grotesque Pro Medium" panose="02000503030000020004" pitchFamily="2" charset="0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atin typeface="Chevin Pro Medium" panose="020F0603030000060003" pitchFamily="34" charset="0"/>
                <a:cs typeface="Arial" panose="020B0604020202020204" pitchFamily="34" charset="0"/>
              </a:rPr>
              <a:t>Сервисы для граждан:</a:t>
            </a:r>
            <a:endParaRPr lang="ru-RU" sz="2000" dirty="0">
              <a:latin typeface="Chevin Pro Medium" panose="020F06030300000600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62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FC0D737-807D-D349-8568-6FCF2E697E4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3875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6050CFF-E161-6B4E-8C18-AE9D36EBA2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r="82909"/>
          <a:stretch/>
        </p:blipFill>
        <p:spPr>
          <a:xfrm>
            <a:off x="0" y="0"/>
            <a:ext cx="1562794" cy="514161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F336C2A-548D-294D-8E46-2D05C626A955}"/>
              </a:ext>
            </a:extLst>
          </p:cNvPr>
          <p:cNvSpPr txBox="1"/>
          <p:nvPr/>
        </p:nvSpPr>
        <p:spPr>
          <a:xfrm>
            <a:off x="3743325" y="1571625"/>
            <a:ext cx="77581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dirty="0" smtClean="0"/>
              <a:t>вести </a:t>
            </a:r>
            <a:r>
              <a:rPr lang="ru-RU" dirty="0"/>
              <a:t>реестр регламентированных отчетов;</a:t>
            </a:r>
          </a:p>
          <a:p>
            <a:pPr marL="742950" lvl="1" indent="-285750"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dirty="0"/>
              <a:t>осуществлять сбор данных для мониторинга</a:t>
            </a:r>
            <a:r>
              <a:rPr lang="en-US" dirty="0"/>
              <a:t> </a:t>
            </a:r>
            <a:r>
              <a:rPr lang="ru-RU" dirty="0"/>
              <a:t>и подготовки отчетности на регулярной основе; </a:t>
            </a:r>
          </a:p>
          <a:p>
            <a:pPr marL="742950" lvl="1" indent="-285750"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dirty="0"/>
              <a:t>формировать отчеты и направлять в уполномоченные органы;</a:t>
            </a:r>
          </a:p>
          <a:p>
            <a:pPr marL="742950" lvl="1" indent="-285750"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dirty="0"/>
              <a:t>отправлять уведомления участникам сбора отчетности;</a:t>
            </a:r>
          </a:p>
          <a:p>
            <a:pPr marL="742950" lvl="1" indent="-285750"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dirty="0"/>
              <a:t>просматривать и печатать отчеты</a:t>
            </a:r>
            <a:r>
              <a:rPr lang="en-US" dirty="0"/>
              <a:t>. 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D38939E-F121-9345-9190-648D9C977327}"/>
              </a:ext>
            </a:extLst>
          </p:cNvPr>
          <p:cNvSpPr txBox="1"/>
          <p:nvPr/>
        </p:nvSpPr>
        <p:spPr>
          <a:xfrm>
            <a:off x="3757612" y="3514725"/>
            <a:ext cx="78581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dirty="0" smtClean="0"/>
              <a:t> на основе нормативной правовой базы, предусматривающей обязанности организаций сферы ЖКХ предоставлять в Министерство ЖКХ области и органы государственной власти сведений, отчетности, информации по показателям и характеристикам объектов ЖКХ;</a:t>
            </a:r>
          </a:p>
          <a:p>
            <a:pPr marL="742950" lvl="1" indent="-285750"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dirty="0" smtClean="0"/>
              <a:t>с </a:t>
            </a:r>
            <a:r>
              <a:rPr lang="ru-RU" dirty="0"/>
              <a:t>возможностями формирования отчетов на основе имеющихся данных в ЕИАС ЖКХ МО</a:t>
            </a:r>
            <a:r>
              <a:rPr lang="en-US" dirty="0"/>
              <a:t>.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76865" y="500177"/>
            <a:ext cx="860978" cy="9144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DA0CA9A0-4485-5C44-B0D3-30D6028C623B}"/>
              </a:ext>
            </a:extLst>
          </p:cNvPr>
          <p:cNvSpPr/>
          <p:nvPr/>
        </p:nvSpPr>
        <p:spPr>
          <a:xfrm>
            <a:off x="3343275" y="498534"/>
            <a:ext cx="6415088" cy="60160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6EF9C9-89E1-AE44-B32F-730F409D9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3275" y="171451"/>
            <a:ext cx="7877521" cy="1277830"/>
          </a:xfrm>
        </p:spPr>
        <p:txBody>
          <a:bodyPr>
            <a:normAutofit/>
          </a:bodyPr>
          <a:lstStyle/>
          <a:p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Отраслевой сервис мониторинга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59160" y="1604963"/>
            <a:ext cx="629571" cy="561975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1171576" y="1604964"/>
            <a:ext cx="2357437" cy="374650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11561" y="3600450"/>
            <a:ext cx="629571" cy="561975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1238251" y="3600452"/>
            <a:ext cx="2447924" cy="374650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xmlns="" id="{E4F55CF5-3FAC-C64A-A6B3-104D0BF13513}"/>
              </a:ext>
            </a:extLst>
          </p:cNvPr>
          <p:cNvSpPr txBox="1">
            <a:spLocks/>
          </p:cNvSpPr>
          <p:nvPr/>
        </p:nvSpPr>
        <p:spPr>
          <a:xfrm>
            <a:off x="1171575" y="1414463"/>
            <a:ext cx="2886075" cy="8000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Basis Grotesque Pro Medium" panose="0200050303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Сервис позволяет:</a:t>
            </a: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xmlns="" id="{E4F55CF5-3FAC-C64A-A6B3-104D0BF13513}"/>
              </a:ext>
            </a:extLst>
          </p:cNvPr>
          <p:cNvSpPr txBox="1">
            <a:spLocks/>
          </p:cNvSpPr>
          <p:nvPr/>
        </p:nvSpPr>
        <p:spPr>
          <a:xfrm>
            <a:off x="1233489" y="3300413"/>
            <a:ext cx="2890837" cy="928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Basis Grotesque Pro Medium" panose="02000503030000020004" pitchFamily="2" charset="0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Сервис разработан:</a:t>
            </a:r>
            <a:endParaRPr lang="ru-RU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64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FC0D737-807D-D349-8568-6FCF2E697E4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3875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16050CFF-E161-6B4E-8C18-AE9D36EBA2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r="82909"/>
          <a:stretch/>
        </p:blipFill>
        <p:spPr>
          <a:xfrm>
            <a:off x="0" y="0"/>
            <a:ext cx="1562794" cy="514161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62315" y="785927"/>
            <a:ext cx="860978" cy="91440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DA0CA9A0-4485-5C44-B0D3-30D6028C623B}"/>
              </a:ext>
            </a:extLst>
          </p:cNvPr>
          <p:cNvSpPr/>
          <p:nvPr/>
        </p:nvSpPr>
        <p:spPr>
          <a:xfrm>
            <a:off x="1543049" y="341372"/>
            <a:ext cx="9744075" cy="60160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ABE2892-7698-5242-9B86-BC83B2A93A6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40001" r="8251" b="26837"/>
          <a:stretch/>
        </p:blipFill>
        <p:spPr>
          <a:xfrm>
            <a:off x="6711057" y="2072722"/>
            <a:ext cx="5152496" cy="3472960"/>
          </a:xfrm>
          <a:prstGeom prst="rect">
            <a:avLst/>
          </a:prstGeom>
          <a:ln w="38100">
            <a:noFill/>
          </a:ln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DA0CA9A0-4485-5C44-B0D3-30D6028C623B}"/>
              </a:ext>
            </a:extLst>
          </p:cNvPr>
          <p:cNvSpPr/>
          <p:nvPr/>
        </p:nvSpPr>
        <p:spPr>
          <a:xfrm>
            <a:off x="1543049" y="793809"/>
            <a:ext cx="6095999" cy="60160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6EF9C9-89E1-AE44-B32F-730F409D9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7277" y="280971"/>
            <a:ext cx="9824259" cy="1208751"/>
          </a:xfrm>
        </p:spPr>
        <p:txBody>
          <a:bodyPr>
            <a:normAutofit/>
          </a:bodyPr>
          <a:lstStyle/>
          <a:p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Процесс сбора регламентированной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отчетности до внедрения цифровых сервисов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6248" y="1804988"/>
            <a:ext cx="629571" cy="561975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728664" y="1804989"/>
            <a:ext cx="2357437" cy="374650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39936" y="4729177"/>
            <a:ext cx="629571" cy="561975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714375" y="4729177"/>
            <a:ext cx="1366839" cy="374650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416F376-9188-C943-94E8-7B36C7DA34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2203" y="1600200"/>
            <a:ext cx="5816533" cy="4929185"/>
          </a:xfrm>
        </p:spPr>
        <p:txBody>
          <a:bodyPr>
            <a:normAutofit fontScale="92500" lnSpcReduction="10000"/>
          </a:bodyPr>
          <a:lstStyle/>
          <a:p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32000"/>
              </a:lnSpc>
              <a:spcBef>
                <a:spcPts val="0"/>
              </a:spcBef>
            </a:pP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Сложности:</a:t>
            </a:r>
          </a:p>
          <a:p>
            <a:pPr>
              <a:lnSpc>
                <a:spcPct val="132000"/>
              </a:lnSpc>
              <a:spcBef>
                <a:spcPts val="0"/>
              </a:spcBef>
            </a:pPr>
            <a:endParaRPr lang="ru-RU" sz="1800" b="1" dirty="0">
              <a:solidFill>
                <a:schemeClr val="accent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32000"/>
              </a:lnSpc>
              <a:spcBef>
                <a:spcPts val="0"/>
              </a:spcBef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ручная обработка большого массива данных</a:t>
            </a: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ru-RU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 поступающих от организаций сферы ЖКХ для обработки в ОМСУ;</a:t>
            </a:r>
          </a:p>
          <a:p>
            <a:pPr marL="342900" indent="-342900">
              <a:lnSpc>
                <a:spcPct val="132000"/>
              </a:lnSpc>
              <a:spcBef>
                <a:spcPts val="0"/>
              </a:spcBef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 длительные процедуры сбора данных и их обработки в единый массив</a:t>
            </a: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marL="342900" indent="-342900">
              <a:lnSpc>
                <a:spcPct val="132000"/>
              </a:lnSpc>
              <a:spcBef>
                <a:spcPts val="0"/>
              </a:spcBef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отсутствие механизмов проверки данных на объективность и актуальность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Пример:</a:t>
            </a:r>
            <a:r>
              <a:rPr lang="ru-RU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lnSpc>
                <a:spcPct val="132000"/>
              </a:lnSpc>
              <a:spcBef>
                <a:spcPts val="0"/>
              </a:spcBef>
            </a:pPr>
            <a:endParaRPr lang="ru-RU" sz="1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32000"/>
              </a:lnSpc>
              <a:spcBef>
                <a:spcPts val="0"/>
              </a:spcBef>
            </a:pPr>
            <a:r>
              <a:rPr lang="ru-RU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Вид отчёта </a:t>
            </a:r>
            <a:r>
              <a:rPr lang="ru-RU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«Контроль комплексного благоустройства дворовых территорий» одного из муниципальных </a:t>
            </a:r>
            <a:r>
              <a:rPr lang="ru-RU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образований на </a:t>
            </a:r>
            <a:r>
              <a:rPr lang="ru-RU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стене органа местного </a:t>
            </a:r>
            <a:r>
              <a:rPr lang="ru-RU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самоуправления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32000"/>
              </a:lnSpc>
              <a:spcBef>
                <a:spcPts val="0"/>
              </a:spcBef>
              <a:buFontTx/>
              <a:buChar char="-"/>
            </a:pPr>
            <a:endParaRPr lang="ru-RU" sz="2000" dirty="0"/>
          </a:p>
          <a:p>
            <a:pPr>
              <a:lnSpc>
                <a:spcPct val="132000"/>
              </a:lnSpc>
              <a:spcBef>
                <a:spcPts val="0"/>
              </a:spcBef>
            </a:pPr>
            <a:endParaRPr lang="ru-RU" sz="2000" dirty="0"/>
          </a:p>
          <a:p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026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77947" y="2927813"/>
            <a:ext cx="846023" cy="50118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FC0D737-807D-D349-8568-6FCF2E697E4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3875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16050CFF-E161-6B4E-8C18-AE9D36EBA2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r="82909"/>
          <a:stretch/>
        </p:blipFill>
        <p:spPr>
          <a:xfrm>
            <a:off x="0" y="0"/>
            <a:ext cx="1562794" cy="514161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62793" y="900232"/>
            <a:ext cx="860978" cy="9144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DA0CA9A0-4485-5C44-B0D3-30D6028C623B}"/>
              </a:ext>
            </a:extLst>
          </p:cNvPr>
          <p:cNvSpPr/>
          <p:nvPr/>
        </p:nvSpPr>
        <p:spPr>
          <a:xfrm>
            <a:off x="1543048" y="908339"/>
            <a:ext cx="9772651" cy="60160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28CD3D8-196F-8E40-A3C3-7EFB3570E0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607" y="2065214"/>
            <a:ext cx="9059861" cy="4027392"/>
          </a:xfrm>
          <a:prstGeom prst="rect">
            <a:avLst/>
          </a:prstGeom>
          <a:ln>
            <a:noFill/>
          </a:ln>
        </p:spPr>
      </p:pic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DA0CA9A0-4485-5C44-B0D3-30D6028C623B}"/>
              </a:ext>
            </a:extLst>
          </p:cNvPr>
          <p:cNvSpPr/>
          <p:nvPr/>
        </p:nvSpPr>
        <p:spPr>
          <a:xfrm>
            <a:off x="1543048" y="455676"/>
            <a:ext cx="9529763" cy="60160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6EF9C9-89E1-AE44-B32F-730F409D9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7277" y="361187"/>
            <a:ext cx="10339984" cy="1208751"/>
          </a:xfrm>
        </p:spPr>
        <p:txBody>
          <a:bodyPr>
            <a:normAutofit/>
          </a:bodyPr>
          <a:lstStyle/>
          <a:p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Процесс сбора регламентированной отчетности с использованием Отраслевого сервиса мониторинга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7264400" y="2904236"/>
            <a:ext cx="4684671" cy="35966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9766300" y="2565400"/>
            <a:ext cx="2184400" cy="342900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3ADE804-3338-E048-9F02-E25D8378E258}"/>
              </a:ext>
            </a:extLst>
          </p:cNvPr>
          <p:cNvSpPr txBox="1"/>
          <p:nvPr/>
        </p:nvSpPr>
        <p:spPr>
          <a:xfrm>
            <a:off x="7302500" y="2552559"/>
            <a:ext cx="4648474" cy="707886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Визуализация</a:t>
            </a:r>
          </a:p>
          <a:p>
            <a:pPr algn="r"/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собираемых и направляемых отчетов</a:t>
            </a:r>
            <a:endParaRPr lang="ru-RU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8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FC0D737-807D-D349-8568-6FCF2E697E4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3875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6050CFF-E161-6B4E-8C18-AE9D36EBA2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r="82909"/>
          <a:stretch/>
        </p:blipFill>
        <p:spPr>
          <a:xfrm>
            <a:off x="0" y="0"/>
            <a:ext cx="1562794" cy="514161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332E73F-DEBC-6C45-BE4D-EF467B68B1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672" y="1529157"/>
            <a:ext cx="8716032" cy="4487395"/>
          </a:xfrm>
          <a:prstGeom prst="rect">
            <a:avLst/>
          </a:prstGeom>
          <a:ln>
            <a:noFill/>
          </a:ln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562793" y="900232"/>
            <a:ext cx="860978" cy="91440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DA0CA9A0-4485-5C44-B0D3-30D6028C623B}"/>
              </a:ext>
            </a:extLst>
          </p:cNvPr>
          <p:cNvSpPr/>
          <p:nvPr/>
        </p:nvSpPr>
        <p:spPr>
          <a:xfrm>
            <a:off x="1543048" y="893825"/>
            <a:ext cx="9772651" cy="60160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DA0CA9A0-4485-5C44-B0D3-30D6028C623B}"/>
              </a:ext>
            </a:extLst>
          </p:cNvPr>
          <p:cNvSpPr/>
          <p:nvPr/>
        </p:nvSpPr>
        <p:spPr>
          <a:xfrm>
            <a:off x="1543048" y="455676"/>
            <a:ext cx="9529763" cy="60160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BF6EF9C9-89E1-AE44-B32F-730F409D9549}"/>
              </a:ext>
            </a:extLst>
          </p:cNvPr>
          <p:cNvSpPr txBox="1">
            <a:spLocks/>
          </p:cNvSpPr>
          <p:nvPr/>
        </p:nvSpPr>
        <p:spPr>
          <a:xfrm>
            <a:off x="1537277" y="361187"/>
            <a:ext cx="10339984" cy="12087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Процесс сбора регламентированной отчетности с использованием Отраслевого сервиса мониторинга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751339DB-B181-8E40-A316-A849DDB5B7E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920647" y="3042113"/>
            <a:ext cx="846023" cy="501187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8318500" y="3018536"/>
            <a:ext cx="2385971" cy="359664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A3702881-9D4B-444F-A404-7F00B6E4002F}"/>
              </a:ext>
            </a:extLst>
          </p:cNvPr>
          <p:cNvSpPr/>
          <p:nvPr/>
        </p:nvSpPr>
        <p:spPr>
          <a:xfrm>
            <a:off x="9004300" y="2679700"/>
            <a:ext cx="1700171" cy="342900"/>
          </a:xfrm>
          <a:prstGeom prst="rect">
            <a:avLst/>
          </a:prstGeom>
          <a:solidFill>
            <a:srgbClr val="7E9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07A533A-B469-B34E-8AF3-2EF63452419C}"/>
              </a:ext>
            </a:extLst>
          </p:cNvPr>
          <p:cNvSpPr txBox="1"/>
          <p:nvPr/>
        </p:nvSpPr>
        <p:spPr>
          <a:xfrm>
            <a:off x="7874000" y="2628863"/>
            <a:ext cx="2846552" cy="707886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Полученные</a:t>
            </a:r>
          </a:p>
          <a:p>
            <a:pPr algn="r"/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 принятые отчеты</a:t>
            </a:r>
            <a:endParaRPr lang="ru-RU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59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4359</TotalTime>
  <Words>567</Words>
  <Application>Microsoft Office PowerPoint</Application>
  <PresentationFormat>Произвольный</PresentationFormat>
  <Paragraphs>98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ЕИАС ЖКХ – платформа цифровизации отрасли ЖКХ</vt:lpstr>
      <vt:lpstr>Сервисы цифровой инфраструктуры ЕИАС ЖКХ</vt:lpstr>
      <vt:lpstr>Состав Сервисов цифровой инфраструктуры ЕИАС ЖКХ </vt:lpstr>
      <vt:lpstr>Отраслевой сервис мониторинга </vt:lpstr>
      <vt:lpstr>Процесс сбора регламентированной отчетности до внедрения цифровых сервисов</vt:lpstr>
      <vt:lpstr>Процесс сбора регламентированной отчетности с использованием Отраслевого сервиса мониторинга</vt:lpstr>
      <vt:lpstr>Презентация PowerPoint</vt:lpstr>
      <vt:lpstr>Презентация PowerPoint</vt:lpstr>
      <vt:lpstr>Презентация PowerPoint</vt:lpstr>
      <vt:lpstr>Базовые сервисы цифровой инфраструктуры ЕИАС ЖКХ  для граждан</vt:lpstr>
      <vt:lpstr>Сервисы цифровой инфраструктуры ЕИАС ЖКХ  для граждан</vt:lpstr>
      <vt:lpstr>Интерфейс Сервисов  для граждан</vt:lpstr>
      <vt:lpstr>Презентация PowerPoint</vt:lpstr>
    </vt:vector>
  </TitlesOfParts>
  <Company>ПАО "Ростелеком"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Алексеев Сергей Юрьевич</dc:creator>
  <cp:lastModifiedBy>Ракитская И.В.</cp:lastModifiedBy>
  <cp:revision>350</cp:revision>
  <dcterms:created xsi:type="dcterms:W3CDTF">2018-04-02T12:32:12Z</dcterms:created>
  <dcterms:modified xsi:type="dcterms:W3CDTF">2018-11-10T14:59:27Z</dcterms:modified>
</cp:coreProperties>
</file>