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66" r:id="rId5"/>
    <p:sldId id="258" r:id="rId6"/>
    <p:sldId id="261" r:id="rId7"/>
    <p:sldId id="260" r:id="rId8"/>
    <p:sldId id="259" r:id="rId9"/>
    <p:sldId id="262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9" autoAdjust="0"/>
    <p:restoredTop sz="94629" autoAdjust="0"/>
  </p:normalViewPr>
  <p:slideViewPr>
    <p:cSldViewPr snapToGrid="0">
      <p:cViewPr>
        <p:scale>
          <a:sx n="60" d="100"/>
          <a:sy n="60" d="100"/>
        </p:scale>
        <p:origin x="-2268" y="-11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D17469-BB12-4D59-AB26-5F070360F414}" type="doc">
      <dgm:prSet loTypeId="urn:microsoft.com/office/officeart/2005/8/layout/hProcess9" loCatId="process" qsTypeId="urn:microsoft.com/office/officeart/2005/8/quickstyle/3d1" qsCatId="3D" csTypeId="urn:microsoft.com/office/officeart/2005/8/colors/accent4_2" csCatId="accent4" phldr="1"/>
      <dgm:spPr/>
    </dgm:pt>
    <dgm:pt modelId="{4F6BE045-EC3B-404B-8F77-D4ABC76900F0}">
      <dgm:prSet phldrT="[Текст]" custT="1"/>
      <dgm:spPr/>
      <dgm:t>
        <a:bodyPr vert="vert270"/>
        <a:lstStyle/>
        <a:p>
          <a:r>
            <a:rPr lang="ru-RU" sz="1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Предпроектное  обследование</a:t>
          </a:r>
          <a:endParaRPr lang="ru-RU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E7D9A2F-E541-497A-B571-24A4E00C082E}" type="parTrans" cxnId="{719659BB-772D-42F8-B5F8-FA3868150694}">
      <dgm:prSet/>
      <dgm:spPr/>
      <dgm:t>
        <a:bodyPr/>
        <a:lstStyle/>
        <a:p>
          <a:endParaRPr lang="ru-RU" sz="2400"/>
        </a:p>
      </dgm:t>
    </dgm:pt>
    <dgm:pt modelId="{A105D277-C698-49D2-8B13-41F61BF9DF02}" type="sibTrans" cxnId="{719659BB-772D-42F8-B5F8-FA3868150694}">
      <dgm:prSet/>
      <dgm:spPr/>
      <dgm:t>
        <a:bodyPr/>
        <a:lstStyle/>
        <a:p>
          <a:endParaRPr lang="ru-RU" sz="2400"/>
        </a:p>
      </dgm:t>
    </dgm:pt>
    <dgm:pt modelId="{0B0E0639-3313-49AC-87A8-545706DCA138}">
      <dgm:prSet phldrT="[Текст]" custT="1"/>
      <dgm:spPr/>
      <dgm:t>
        <a:bodyPr vert="vert270"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Разработка  технического  задания  на  внедрение</a:t>
          </a:r>
          <a:endParaRPr lang="ru-RU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B6A010-5F87-4FBE-8771-DFBEC45DEA3E}" type="parTrans" cxnId="{1FD5800A-07D9-43C8-9701-48F2E1AB8873}">
      <dgm:prSet/>
      <dgm:spPr/>
      <dgm:t>
        <a:bodyPr/>
        <a:lstStyle/>
        <a:p>
          <a:endParaRPr lang="ru-RU" sz="2400"/>
        </a:p>
      </dgm:t>
    </dgm:pt>
    <dgm:pt modelId="{1E941C34-3F76-49C4-9A6B-5E1FA7D119E6}" type="sibTrans" cxnId="{1FD5800A-07D9-43C8-9701-48F2E1AB8873}">
      <dgm:prSet/>
      <dgm:spPr/>
      <dgm:t>
        <a:bodyPr/>
        <a:lstStyle/>
        <a:p>
          <a:endParaRPr lang="ru-RU" sz="2400"/>
        </a:p>
      </dgm:t>
    </dgm:pt>
    <dgm:pt modelId="{200D82A0-31D0-45FA-BED9-FE72791EA115}">
      <dgm:prSet phldrT="[Текст]" custT="1"/>
      <dgm:spPr/>
      <dgm:t>
        <a:bodyPr vert="vert270"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Заключение  договора  </a:t>
          </a:r>
          <a:endParaRPr lang="ru-RU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8C28FE9-A360-42B8-8E51-69F949F3420A}" type="parTrans" cxnId="{2C10486F-BCDF-437F-8E7A-BB669374BEA9}">
      <dgm:prSet/>
      <dgm:spPr/>
      <dgm:t>
        <a:bodyPr/>
        <a:lstStyle/>
        <a:p>
          <a:endParaRPr lang="ru-RU" sz="2400"/>
        </a:p>
      </dgm:t>
    </dgm:pt>
    <dgm:pt modelId="{889B5902-C9B1-4159-A33F-79C0B4D4C49E}" type="sibTrans" cxnId="{2C10486F-BCDF-437F-8E7A-BB669374BEA9}">
      <dgm:prSet/>
      <dgm:spPr/>
      <dgm:t>
        <a:bodyPr/>
        <a:lstStyle/>
        <a:p>
          <a:endParaRPr lang="ru-RU" sz="2400"/>
        </a:p>
      </dgm:t>
    </dgm:pt>
    <dgm:pt modelId="{64AC41F7-7C9A-434E-858C-CF83619710A2}">
      <dgm:prSet custT="1"/>
      <dgm:spPr/>
      <dgm:t>
        <a:bodyPr vert="vert270"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Составление  графика  выполнения  работ</a:t>
          </a:r>
          <a:endParaRPr lang="ru-RU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D756D3D-075C-44A9-A53C-7413DFFE0534}" type="parTrans" cxnId="{E0238581-634C-43B0-A3E8-AC5CAFCEE8E7}">
      <dgm:prSet/>
      <dgm:spPr/>
      <dgm:t>
        <a:bodyPr/>
        <a:lstStyle/>
        <a:p>
          <a:endParaRPr lang="ru-RU"/>
        </a:p>
      </dgm:t>
    </dgm:pt>
    <dgm:pt modelId="{E192CFC0-D50D-4903-A065-BEF63CD177AA}" type="sibTrans" cxnId="{E0238581-634C-43B0-A3E8-AC5CAFCEE8E7}">
      <dgm:prSet/>
      <dgm:spPr/>
      <dgm:t>
        <a:bodyPr/>
        <a:lstStyle/>
        <a:p>
          <a:endParaRPr lang="ru-RU"/>
        </a:p>
      </dgm:t>
    </dgm:pt>
    <dgm:pt modelId="{C4577BBA-6FBF-4121-99DD-49DB01E66173}">
      <dgm:prSet custT="1"/>
      <dgm:spPr/>
      <dgm:t>
        <a:bodyPr vert="vert270"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Предварительная  настройка  программного  обеспечения</a:t>
          </a:r>
          <a:endParaRPr lang="ru-RU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4140D62-EE29-4A6A-A99A-35B7162A27B8}" type="parTrans" cxnId="{3AC56949-E2E3-4C53-92C4-C27C14D843DF}">
      <dgm:prSet/>
      <dgm:spPr/>
      <dgm:t>
        <a:bodyPr/>
        <a:lstStyle/>
        <a:p>
          <a:endParaRPr lang="ru-RU"/>
        </a:p>
      </dgm:t>
    </dgm:pt>
    <dgm:pt modelId="{F18336EB-DF60-40B4-85D3-ABA64C0B1D5E}" type="sibTrans" cxnId="{3AC56949-E2E3-4C53-92C4-C27C14D843DF}">
      <dgm:prSet/>
      <dgm:spPr/>
      <dgm:t>
        <a:bodyPr/>
        <a:lstStyle/>
        <a:p>
          <a:endParaRPr lang="ru-RU"/>
        </a:p>
      </dgm:t>
    </dgm:pt>
    <dgm:pt modelId="{58176134-8346-4E38-B402-00F31FFB228B}">
      <dgm:prSet custT="1"/>
      <dgm:spPr/>
      <dgm:t>
        <a:bodyPr vert="vert270"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Конвертация  баз  данных</a:t>
          </a:r>
          <a:endParaRPr lang="ru-RU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71B40F-95CA-463B-9EB7-5E5304D2031A}" type="parTrans" cxnId="{5E2518F0-A3F8-4C66-95DF-44136AC602D8}">
      <dgm:prSet/>
      <dgm:spPr/>
      <dgm:t>
        <a:bodyPr/>
        <a:lstStyle/>
        <a:p>
          <a:endParaRPr lang="ru-RU"/>
        </a:p>
      </dgm:t>
    </dgm:pt>
    <dgm:pt modelId="{8395095C-9F4D-4D4A-98B6-6450A0A8C0CD}" type="sibTrans" cxnId="{5E2518F0-A3F8-4C66-95DF-44136AC602D8}">
      <dgm:prSet/>
      <dgm:spPr/>
      <dgm:t>
        <a:bodyPr/>
        <a:lstStyle/>
        <a:p>
          <a:endParaRPr lang="ru-RU"/>
        </a:p>
      </dgm:t>
    </dgm:pt>
    <dgm:pt modelId="{1E519109-8169-46C8-A8A7-5421E08DBCDC}">
      <dgm:prSet custT="1"/>
      <dgm:spPr/>
      <dgm:t>
        <a:bodyPr vert="vert270"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Подключение   к программным модулям КС</a:t>
          </a:r>
          <a:endParaRPr lang="ru-RU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7D6113-7BAC-4452-9959-47A659A2FCE7}" type="parTrans" cxnId="{7BEB53B9-552B-41D2-9BC6-07633EB6C67A}">
      <dgm:prSet/>
      <dgm:spPr/>
      <dgm:t>
        <a:bodyPr/>
        <a:lstStyle/>
        <a:p>
          <a:endParaRPr lang="ru-RU"/>
        </a:p>
      </dgm:t>
    </dgm:pt>
    <dgm:pt modelId="{730575D3-C591-4FC6-B7B5-364BF40ABB10}" type="sibTrans" cxnId="{7BEB53B9-552B-41D2-9BC6-07633EB6C67A}">
      <dgm:prSet/>
      <dgm:spPr/>
      <dgm:t>
        <a:bodyPr/>
        <a:lstStyle/>
        <a:p>
          <a:endParaRPr lang="ru-RU"/>
        </a:p>
      </dgm:t>
    </dgm:pt>
    <dgm:pt modelId="{C68915F7-4C87-4C10-8BDD-17EFD0D1C847}">
      <dgm:prSet custT="1"/>
      <dgm:spPr/>
      <dgm:t>
        <a:bodyPr vert="vert270"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Сопровождение</a:t>
          </a:r>
          <a:endParaRPr lang="ru-RU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27BB911-8605-4C73-A776-E9B748899FB0}" type="parTrans" cxnId="{7F770E2A-E4FD-4495-B38F-3D60F60CBB29}">
      <dgm:prSet/>
      <dgm:spPr/>
      <dgm:t>
        <a:bodyPr/>
        <a:lstStyle/>
        <a:p>
          <a:endParaRPr lang="ru-RU"/>
        </a:p>
      </dgm:t>
    </dgm:pt>
    <dgm:pt modelId="{99CD823D-B0CE-4038-8222-4CD080D63FDA}" type="sibTrans" cxnId="{7F770E2A-E4FD-4495-B38F-3D60F60CBB29}">
      <dgm:prSet/>
      <dgm:spPr/>
      <dgm:t>
        <a:bodyPr/>
        <a:lstStyle/>
        <a:p>
          <a:endParaRPr lang="ru-RU"/>
        </a:p>
      </dgm:t>
    </dgm:pt>
    <dgm:pt modelId="{B0675D4B-2EDE-451D-9591-09BF48FC416E}" type="pres">
      <dgm:prSet presAssocID="{B2D17469-BB12-4D59-AB26-5F070360F414}" presName="CompostProcess" presStyleCnt="0">
        <dgm:presLayoutVars>
          <dgm:dir/>
          <dgm:resizeHandles val="exact"/>
        </dgm:presLayoutVars>
      </dgm:prSet>
      <dgm:spPr/>
    </dgm:pt>
    <dgm:pt modelId="{9AADD5E2-D9B5-4680-B05E-EABD4E8C9E27}" type="pres">
      <dgm:prSet presAssocID="{B2D17469-BB12-4D59-AB26-5F070360F414}" presName="arrow" presStyleLbl="bgShp" presStyleIdx="0" presStyleCnt="1" custScaleX="103435" custLinFactNeighborX="5852" custLinFactNeighborY="-598"/>
      <dgm:spPr/>
    </dgm:pt>
    <dgm:pt modelId="{8CEEE41B-DBD3-483F-BC86-69BFFD78EA73}" type="pres">
      <dgm:prSet presAssocID="{B2D17469-BB12-4D59-AB26-5F070360F414}" presName="linearProcess" presStyleCnt="0"/>
      <dgm:spPr/>
    </dgm:pt>
    <dgm:pt modelId="{5875BD30-5433-487D-9042-9C5D03DF7974}" type="pres">
      <dgm:prSet presAssocID="{4F6BE045-EC3B-404B-8F77-D4ABC76900F0}" presName="textNode" presStyleLbl="node1" presStyleIdx="0" presStyleCnt="8" custScaleX="31008" custScaleY="169115" custLinFactNeighborX="42191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341BEF-4D5E-4B35-B379-CBCA92A104DC}" type="pres">
      <dgm:prSet presAssocID="{A105D277-C698-49D2-8B13-41F61BF9DF02}" presName="sibTrans" presStyleCnt="0"/>
      <dgm:spPr/>
    </dgm:pt>
    <dgm:pt modelId="{81326977-7783-4DC8-9CCC-6CA8A70CC5BB}" type="pres">
      <dgm:prSet presAssocID="{0B0E0639-3313-49AC-87A8-545706DCA138}" presName="textNode" presStyleLbl="node1" presStyleIdx="1" presStyleCnt="8" custScaleX="34344" custScaleY="148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C52A83-049D-4847-9181-8507F74E1B3E}" type="pres">
      <dgm:prSet presAssocID="{1E941C34-3F76-49C4-9A6B-5E1FA7D119E6}" presName="sibTrans" presStyleCnt="0"/>
      <dgm:spPr/>
    </dgm:pt>
    <dgm:pt modelId="{4ABC07FB-11A4-4EA3-99FF-3B946A4CF8C5}" type="pres">
      <dgm:prSet presAssocID="{200D82A0-31D0-45FA-BED9-FE72791EA115}" presName="textNode" presStyleLbl="node1" presStyleIdx="2" presStyleCnt="8" custScaleX="26587" custScaleY="142511" custLinFactNeighborX="-55250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30E204-0B28-4F9A-B4EA-4BC31F4457B8}" type="pres">
      <dgm:prSet presAssocID="{889B5902-C9B1-4159-A33F-79C0B4D4C49E}" presName="sibTrans" presStyleCnt="0"/>
      <dgm:spPr/>
    </dgm:pt>
    <dgm:pt modelId="{1A4992A2-7592-43D1-B669-1062A74CF81B}" type="pres">
      <dgm:prSet presAssocID="{64AC41F7-7C9A-434E-858C-CF83619710A2}" presName="textNode" presStyleLbl="node1" presStyleIdx="3" presStyleCnt="8" custScaleX="23102" custScaleY="142511" custLinFactX="-462" custLinFactNeighborX="-100000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068453-9313-4461-80D1-D78F464C084D}" type="pres">
      <dgm:prSet presAssocID="{E192CFC0-D50D-4903-A065-BEF63CD177AA}" presName="sibTrans" presStyleCnt="0"/>
      <dgm:spPr/>
    </dgm:pt>
    <dgm:pt modelId="{E5ED127B-914B-4423-A0C0-0328CEC0D8C1}" type="pres">
      <dgm:prSet presAssocID="{C4577BBA-6FBF-4121-99DD-49DB01E66173}" presName="textNode" presStyleLbl="node1" presStyleIdx="4" presStyleCnt="8" custScaleX="36916" custScaleY="148972" custLinFactX="-7527" custLinFactNeighborX="-100000" custLinFactNeighborY="-1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ED8CB4-F52C-4DE7-8C44-980A0194E67D}" type="pres">
      <dgm:prSet presAssocID="{F18336EB-DF60-40B4-85D3-ABA64C0B1D5E}" presName="sibTrans" presStyleCnt="0"/>
      <dgm:spPr/>
    </dgm:pt>
    <dgm:pt modelId="{985D5429-0F84-4A78-908A-8C588D38C2AD}" type="pres">
      <dgm:prSet presAssocID="{58176134-8346-4E38-B402-00F31FFB228B}" presName="textNode" presStyleLbl="node1" presStyleIdx="5" presStyleCnt="8" custScaleX="27818" custScaleY="148766" custLinFactX="-10036" custLinFactNeighborX="-100000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066910-ADBA-4C05-BC98-86FA23C3072E}" type="pres">
      <dgm:prSet presAssocID="{8395095C-9F4D-4D4A-98B6-6450A0A8C0CD}" presName="sibTrans" presStyleCnt="0"/>
      <dgm:spPr/>
    </dgm:pt>
    <dgm:pt modelId="{49A247BC-6372-4A42-9083-38E8A6B2F935}" type="pres">
      <dgm:prSet presAssocID="{1E519109-8169-46C8-A8A7-5421E08DBCDC}" presName="textNode" presStyleLbl="node1" presStyleIdx="6" presStyleCnt="8" custScaleX="29711" custScaleY="142698" custLinFactX="-17494" custLinFactNeighborX="-100000" custLinFactNeighborY="-5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4ACC1B-7D5A-4EFB-BE9D-ED5645CDD6DC}" type="pres">
      <dgm:prSet presAssocID="{730575D3-C591-4FC6-B7B5-364BF40ABB10}" presName="sibTrans" presStyleCnt="0"/>
      <dgm:spPr/>
    </dgm:pt>
    <dgm:pt modelId="{7C91742B-C800-4C3B-958C-8EEA0D5A09E0}" type="pres">
      <dgm:prSet presAssocID="{C68915F7-4C87-4C10-8BDD-17EFD0D1C847}" presName="textNode" presStyleLbl="node1" presStyleIdx="7" presStyleCnt="8" custScaleX="15977" custLinFactX="-23501" custLinFactNeighborX="-100000" custLinFactNeighborY="-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E466B7-04ED-4E8D-BF5B-CA6799F6C8F1}" type="presOf" srcId="{200D82A0-31D0-45FA-BED9-FE72791EA115}" destId="{4ABC07FB-11A4-4EA3-99FF-3B946A4CF8C5}" srcOrd="0" destOrd="0" presId="urn:microsoft.com/office/officeart/2005/8/layout/hProcess9"/>
    <dgm:cxn modelId="{719659BB-772D-42F8-B5F8-FA3868150694}" srcId="{B2D17469-BB12-4D59-AB26-5F070360F414}" destId="{4F6BE045-EC3B-404B-8F77-D4ABC76900F0}" srcOrd="0" destOrd="0" parTransId="{BE7D9A2F-E541-497A-B571-24A4E00C082E}" sibTransId="{A105D277-C698-49D2-8B13-41F61BF9DF02}"/>
    <dgm:cxn modelId="{0419BF43-0B61-407A-B844-A486529C7FC7}" type="presOf" srcId="{4F6BE045-EC3B-404B-8F77-D4ABC76900F0}" destId="{5875BD30-5433-487D-9042-9C5D03DF7974}" srcOrd="0" destOrd="0" presId="urn:microsoft.com/office/officeart/2005/8/layout/hProcess9"/>
    <dgm:cxn modelId="{04E8543A-AA4D-4D74-B145-A9DAA7B39468}" type="presOf" srcId="{C68915F7-4C87-4C10-8BDD-17EFD0D1C847}" destId="{7C91742B-C800-4C3B-958C-8EEA0D5A09E0}" srcOrd="0" destOrd="0" presId="urn:microsoft.com/office/officeart/2005/8/layout/hProcess9"/>
    <dgm:cxn modelId="{1FD5800A-07D9-43C8-9701-48F2E1AB8873}" srcId="{B2D17469-BB12-4D59-AB26-5F070360F414}" destId="{0B0E0639-3313-49AC-87A8-545706DCA138}" srcOrd="1" destOrd="0" parTransId="{76B6A010-5F87-4FBE-8771-DFBEC45DEA3E}" sibTransId="{1E941C34-3F76-49C4-9A6B-5E1FA7D119E6}"/>
    <dgm:cxn modelId="{3AC56949-E2E3-4C53-92C4-C27C14D843DF}" srcId="{B2D17469-BB12-4D59-AB26-5F070360F414}" destId="{C4577BBA-6FBF-4121-99DD-49DB01E66173}" srcOrd="4" destOrd="0" parTransId="{F4140D62-EE29-4A6A-A99A-35B7162A27B8}" sibTransId="{F18336EB-DF60-40B4-85D3-ABA64C0B1D5E}"/>
    <dgm:cxn modelId="{47CCCF5F-9ECE-4441-9CCF-49B746494E96}" type="presOf" srcId="{1E519109-8169-46C8-A8A7-5421E08DBCDC}" destId="{49A247BC-6372-4A42-9083-38E8A6B2F935}" srcOrd="0" destOrd="0" presId="urn:microsoft.com/office/officeart/2005/8/layout/hProcess9"/>
    <dgm:cxn modelId="{E0238581-634C-43B0-A3E8-AC5CAFCEE8E7}" srcId="{B2D17469-BB12-4D59-AB26-5F070360F414}" destId="{64AC41F7-7C9A-434E-858C-CF83619710A2}" srcOrd="3" destOrd="0" parTransId="{4D756D3D-075C-44A9-A53C-7413DFFE0534}" sibTransId="{E192CFC0-D50D-4903-A065-BEF63CD177AA}"/>
    <dgm:cxn modelId="{7BEB53B9-552B-41D2-9BC6-07633EB6C67A}" srcId="{B2D17469-BB12-4D59-AB26-5F070360F414}" destId="{1E519109-8169-46C8-A8A7-5421E08DBCDC}" srcOrd="6" destOrd="0" parTransId="{937D6113-7BAC-4452-9959-47A659A2FCE7}" sibTransId="{730575D3-C591-4FC6-B7B5-364BF40ABB10}"/>
    <dgm:cxn modelId="{5E2518F0-A3F8-4C66-95DF-44136AC602D8}" srcId="{B2D17469-BB12-4D59-AB26-5F070360F414}" destId="{58176134-8346-4E38-B402-00F31FFB228B}" srcOrd="5" destOrd="0" parTransId="{A271B40F-95CA-463B-9EB7-5E5304D2031A}" sibTransId="{8395095C-9F4D-4D4A-98B6-6450A0A8C0CD}"/>
    <dgm:cxn modelId="{36D393A2-198C-4EED-9F15-52E5DDBECA40}" type="presOf" srcId="{58176134-8346-4E38-B402-00F31FFB228B}" destId="{985D5429-0F84-4A78-908A-8C588D38C2AD}" srcOrd="0" destOrd="0" presId="urn:microsoft.com/office/officeart/2005/8/layout/hProcess9"/>
    <dgm:cxn modelId="{2C10486F-BCDF-437F-8E7A-BB669374BEA9}" srcId="{B2D17469-BB12-4D59-AB26-5F070360F414}" destId="{200D82A0-31D0-45FA-BED9-FE72791EA115}" srcOrd="2" destOrd="0" parTransId="{E8C28FE9-A360-42B8-8E51-69F949F3420A}" sibTransId="{889B5902-C9B1-4159-A33F-79C0B4D4C49E}"/>
    <dgm:cxn modelId="{216552DC-25D4-4264-A108-EB37C15BC098}" type="presOf" srcId="{B2D17469-BB12-4D59-AB26-5F070360F414}" destId="{B0675D4B-2EDE-451D-9591-09BF48FC416E}" srcOrd="0" destOrd="0" presId="urn:microsoft.com/office/officeart/2005/8/layout/hProcess9"/>
    <dgm:cxn modelId="{4940D5B1-6DFC-456D-9232-654CC1B0A8F6}" type="presOf" srcId="{64AC41F7-7C9A-434E-858C-CF83619710A2}" destId="{1A4992A2-7592-43D1-B669-1062A74CF81B}" srcOrd="0" destOrd="0" presId="urn:microsoft.com/office/officeart/2005/8/layout/hProcess9"/>
    <dgm:cxn modelId="{ADAE0275-331B-4C05-923A-F3A005081395}" type="presOf" srcId="{C4577BBA-6FBF-4121-99DD-49DB01E66173}" destId="{E5ED127B-914B-4423-A0C0-0328CEC0D8C1}" srcOrd="0" destOrd="0" presId="urn:microsoft.com/office/officeart/2005/8/layout/hProcess9"/>
    <dgm:cxn modelId="{F9B90DBB-1486-4327-8579-AB558EE02D80}" type="presOf" srcId="{0B0E0639-3313-49AC-87A8-545706DCA138}" destId="{81326977-7783-4DC8-9CCC-6CA8A70CC5BB}" srcOrd="0" destOrd="0" presId="urn:microsoft.com/office/officeart/2005/8/layout/hProcess9"/>
    <dgm:cxn modelId="{7F770E2A-E4FD-4495-B38F-3D60F60CBB29}" srcId="{B2D17469-BB12-4D59-AB26-5F070360F414}" destId="{C68915F7-4C87-4C10-8BDD-17EFD0D1C847}" srcOrd="7" destOrd="0" parTransId="{127BB911-8605-4C73-A776-E9B748899FB0}" sibTransId="{99CD823D-B0CE-4038-8222-4CD080D63FDA}"/>
    <dgm:cxn modelId="{1365D62A-EADE-4300-B5CC-DA203B243E6A}" type="presParOf" srcId="{B0675D4B-2EDE-451D-9591-09BF48FC416E}" destId="{9AADD5E2-D9B5-4680-B05E-EABD4E8C9E27}" srcOrd="0" destOrd="0" presId="urn:microsoft.com/office/officeart/2005/8/layout/hProcess9"/>
    <dgm:cxn modelId="{A4B3C15D-298F-45B1-B633-B660CF31AF6E}" type="presParOf" srcId="{B0675D4B-2EDE-451D-9591-09BF48FC416E}" destId="{8CEEE41B-DBD3-483F-BC86-69BFFD78EA73}" srcOrd="1" destOrd="0" presId="urn:microsoft.com/office/officeart/2005/8/layout/hProcess9"/>
    <dgm:cxn modelId="{B539E92D-FB30-4F87-A369-D2F872AB1722}" type="presParOf" srcId="{8CEEE41B-DBD3-483F-BC86-69BFFD78EA73}" destId="{5875BD30-5433-487D-9042-9C5D03DF7974}" srcOrd="0" destOrd="0" presId="urn:microsoft.com/office/officeart/2005/8/layout/hProcess9"/>
    <dgm:cxn modelId="{1A816F75-63A2-44E0-A96E-62D777A24FC7}" type="presParOf" srcId="{8CEEE41B-DBD3-483F-BC86-69BFFD78EA73}" destId="{C2341BEF-4D5E-4B35-B379-CBCA92A104DC}" srcOrd="1" destOrd="0" presId="urn:microsoft.com/office/officeart/2005/8/layout/hProcess9"/>
    <dgm:cxn modelId="{E771410C-7F93-417D-A15A-01DA5053D812}" type="presParOf" srcId="{8CEEE41B-DBD3-483F-BC86-69BFFD78EA73}" destId="{81326977-7783-4DC8-9CCC-6CA8A70CC5BB}" srcOrd="2" destOrd="0" presId="urn:microsoft.com/office/officeart/2005/8/layout/hProcess9"/>
    <dgm:cxn modelId="{4F0B086A-192C-4446-B0B8-42A5193D1F17}" type="presParOf" srcId="{8CEEE41B-DBD3-483F-BC86-69BFFD78EA73}" destId="{A2C52A83-049D-4847-9181-8507F74E1B3E}" srcOrd="3" destOrd="0" presId="urn:microsoft.com/office/officeart/2005/8/layout/hProcess9"/>
    <dgm:cxn modelId="{F738D933-EB6F-4F08-8BA3-9AB83D6E68BB}" type="presParOf" srcId="{8CEEE41B-DBD3-483F-BC86-69BFFD78EA73}" destId="{4ABC07FB-11A4-4EA3-99FF-3B946A4CF8C5}" srcOrd="4" destOrd="0" presId="urn:microsoft.com/office/officeart/2005/8/layout/hProcess9"/>
    <dgm:cxn modelId="{9C18A67A-AF4F-4B6E-9C28-DD16A3B8ECA9}" type="presParOf" srcId="{8CEEE41B-DBD3-483F-BC86-69BFFD78EA73}" destId="{C430E204-0B28-4F9A-B4EA-4BC31F4457B8}" srcOrd="5" destOrd="0" presId="urn:microsoft.com/office/officeart/2005/8/layout/hProcess9"/>
    <dgm:cxn modelId="{090C5E91-2790-4E1A-937F-C4B115B69834}" type="presParOf" srcId="{8CEEE41B-DBD3-483F-BC86-69BFFD78EA73}" destId="{1A4992A2-7592-43D1-B669-1062A74CF81B}" srcOrd="6" destOrd="0" presId="urn:microsoft.com/office/officeart/2005/8/layout/hProcess9"/>
    <dgm:cxn modelId="{BAAF0F73-D8C1-4862-AE4B-13F8FACA01B5}" type="presParOf" srcId="{8CEEE41B-DBD3-483F-BC86-69BFFD78EA73}" destId="{1D068453-9313-4461-80D1-D78F464C084D}" srcOrd="7" destOrd="0" presId="urn:microsoft.com/office/officeart/2005/8/layout/hProcess9"/>
    <dgm:cxn modelId="{17C6DB80-9784-4D51-9858-FCBF065788A4}" type="presParOf" srcId="{8CEEE41B-DBD3-483F-BC86-69BFFD78EA73}" destId="{E5ED127B-914B-4423-A0C0-0328CEC0D8C1}" srcOrd="8" destOrd="0" presId="urn:microsoft.com/office/officeart/2005/8/layout/hProcess9"/>
    <dgm:cxn modelId="{8A28AB2B-6FCD-4E69-BB43-F672B1524C52}" type="presParOf" srcId="{8CEEE41B-DBD3-483F-BC86-69BFFD78EA73}" destId="{9AED8CB4-F52C-4DE7-8C44-980A0194E67D}" srcOrd="9" destOrd="0" presId="urn:microsoft.com/office/officeart/2005/8/layout/hProcess9"/>
    <dgm:cxn modelId="{B816D249-22CA-4CD3-9C97-AB11E164767A}" type="presParOf" srcId="{8CEEE41B-DBD3-483F-BC86-69BFFD78EA73}" destId="{985D5429-0F84-4A78-908A-8C588D38C2AD}" srcOrd="10" destOrd="0" presId="urn:microsoft.com/office/officeart/2005/8/layout/hProcess9"/>
    <dgm:cxn modelId="{5B70F169-2252-42D5-9C8E-61B2016F0C77}" type="presParOf" srcId="{8CEEE41B-DBD3-483F-BC86-69BFFD78EA73}" destId="{0A066910-ADBA-4C05-BC98-86FA23C3072E}" srcOrd="11" destOrd="0" presId="urn:microsoft.com/office/officeart/2005/8/layout/hProcess9"/>
    <dgm:cxn modelId="{C8EFCA76-59C3-4492-AEA0-FEC67791C08E}" type="presParOf" srcId="{8CEEE41B-DBD3-483F-BC86-69BFFD78EA73}" destId="{49A247BC-6372-4A42-9083-38E8A6B2F935}" srcOrd="12" destOrd="0" presId="urn:microsoft.com/office/officeart/2005/8/layout/hProcess9"/>
    <dgm:cxn modelId="{27C6B4B8-D43C-4A16-9AD6-3B01125EE3F3}" type="presParOf" srcId="{8CEEE41B-DBD3-483F-BC86-69BFFD78EA73}" destId="{344ACC1B-7D5A-4EFB-BE9D-ED5645CDD6DC}" srcOrd="13" destOrd="0" presId="urn:microsoft.com/office/officeart/2005/8/layout/hProcess9"/>
    <dgm:cxn modelId="{04FD1DD0-01EE-469B-B8A3-BC03450C6398}" type="presParOf" srcId="{8CEEE41B-DBD3-483F-BC86-69BFFD78EA73}" destId="{7C91742B-C800-4C3B-958C-8EEA0D5A09E0}" srcOrd="1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DD5E2-D9B5-4680-B05E-EABD4E8C9E27}">
      <dsp:nvSpPr>
        <dsp:cNvPr id="0" name=""/>
        <dsp:cNvSpPr/>
      </dsp:nvSpPr>
      <dsp:spPr>
        <a:xfrm>
          <a:off x="1297426" y="0"/>
          <a:ext cx="10356456" cy="5333143"/>
        </a:xfrm>
        <a:prstGeom prst="rightArrow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875BD30-5433-487D-9042-9C5D03DF7974}">
      <dsp:nvSpPr>
        <dsp:cNvPr id="0" name=""/>
        <dsp:cNvSpPr/>
      </dsp:nvSpPr>
      <dsp:spPr>
        <a:xfrm>
          <a:off x="241924" y="862742"/>
          <a:ext cx="1076509" cy="360765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Предпроектное  обследование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94475" y="915293"/>
        <a:ext cx="971407" cy="3502556"/>
      </dsp:txXfrm>
    </dsp:sp>
    <dsp:sp modelId="{81326977-7783-4DC8-9CCC-6CA8A70CC5BB}">
      <dsp:nvSpPr>
        <dsp:cNvPr id="0" name=""/>
        <dsp:cNvSpPr/>
      </dsp:nvSpPr>
      <dsp:spPr>
        <a:xfrm>
          <a:off x="1644108" y="1079790"/>
          <a:ext cx="1192325" cy="317356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Разработка  технического  задания  на  внедрение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02313" y="1137995"/>
        <a:ext cx="1075915" cy="3057152"/>
      </dsp:txXfrm>
    </dsp:sp>
    <dsp:sp modelId="{4ABC07FB-11A4-4EA3-99FF-3B946A4CF8C5}">
      <dsp:nvSpPr>
        <dsp:cNvPr id="0" name=""/>
        <dsp:cNvSpPr/>
      </dsp:nvSpPr>
      <dsp:spPr>
        <a:xfrm>
          <a:off x="3088538" y="1146508"/>
          <a:ext cx="923024" cy="304012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Заключение  договора  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33596" y="1191566"/>
        <a:ext cx="832908" cy="2950010"/>
      </dsp:txXfrm>
    </dsp:sp>
    <dsp:sp modelId="{1A4992A2-7592-43D1-B669-1062A74CF81B}">
      <dsp:nvSpPr>
        <dsp:cNvPr id="0" name=""/>
        <dsp:cNvSpPr/>
      </dsp:nvSpPr>
      <dsp:spPr>
        <a:xfrm>
          <a:off x="4306782" y="1146508"/>
          <a:ext cx="802035" cy="304012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Составление  графика  выполнения  работ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45934" y="1185660"/>
        <a:ext cx="723731" cy="2961822"/>
      </dsp:txXfrm>
    </dsp:sp>
    <dsp:sp modelId="{E5ED127B-914B-4423-A0C0-0328CEC0D8C1}">
      <dsp:nvSpPr>
        <dsp:cNvPr id="0" name=""/>
        <dsp:cNvSpPr/>
      </dsp:nvSpPr>
      <dsp:spPr>
        <a:xfrm>
          <a:off x="5426903" y="1039771"/>
          <a:ext cx="1281618" cy="317795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Предварительная  настройка  программного  обеспечения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489466" y="1102334"/>
        <a:ext cx="1156492" cy="3052830"/>
      </dsp:txXfrm>
    </dsp:sp>
    <dsp:sp modelId="{985D5429-0F84-4A78-908A-8C588D38C2AD}">
      <dsp:nvSpPr>
        <dsp:cNvPr id="0" name=""/>
        <dsp:cNvSpPr/>
      </dsp:nvSpPr>
      <dsp:spPr>
        <a:xfrm>
          <a:off x="7184778" y="1079790"/>
          <a:ext cx="965761" cy="317356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Конвертация  баз  данных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231923" y="1126935"/>
        <a:ext cx="871471" cy="3079272"/>
      </dsp:txXfrm>
    </dsp:sp>
    <dsp:sp modelId="{49A247BC-6372-4A42-9083-38E8A6B2F935}">
      <dsp:nvSpPr>
        <dsp:cNvPr id="0" name=""/>
        <dsp:cNvSpPr/>
      </dsp:nvSpPr>
      <dsp:spPr>
        <a:xfrm>
          <a:off x="8454982" y="1133165"/>
          <a:ext cx="1031481" cy="304411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Подключение   к программным модулям КС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505335" y="1183518"/>
        <a:ext cx="930775" cy="2943409"/>
      </dsp:txXfrm>
    </dsp:sp>
    <dsp:sp modelId="{7C91742B-C800-4C3B-958C-8EEA0D5A09E0}">
      <dsp:nvSpPr>
        <dsp:cNvPr id="0" name=""/>
        <dsp:cNvSpPr/>
      </dsp:nvSpPr>
      <dsp:spPr>
        <a:xfrm>
          <a:off x="9841280" y="1586397"/>
          <a:ext cx="554675" cy="213325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Сопровождение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868357" y="1613474"/>
        <a:ext cx="500521" cy="20791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m-orel.ru/" TargetMode="External"/><Relationship Id="rId2" Type="http://schemas.openxmlformats.org/officeDocument/2006/relationships/hyperlink" Target="mailto:info@pguk.ru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2472266"/>
            <a:ext cx="9438745" cy="2262781"/>
          </a:xfrm>
        </p:spPr>
        <p:txBody>
          <a:bodyPr anchor="t">
            <a:no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ВНЕДРЕНИЕ  ПРОГРАММНОГО  ПРОДУКТА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«Комплексная система организации управления КС ЖКХ-РЕГИОН»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038879" y="5547845"/>
            <a:ext cx="8915399" cy="1126283"/>
          </a:xfrm>
        </p:spPr>
        <p:txBody>
          <a:bodyPr anchor="b"/>
          <a:lstStyle/>
          <a:p>
            <a:pPr algn="ctr"/>
            <a:r>
              <a:rPr lang="ru-RU" b="1" dirty="0" smtClean="0"/>
              <a:t>г.Орел    2018 г.</a:t>
            </a:r>
            <a:endParaRPr lang="ru-RU" b="1" dirty="0"/>
          </a:p>
        </p:txBody>
      </p:sp>
      <p:pic>
        <p:nvPicPr>
          <p:cNvPr id="5" name="Рисунок 4" descr="PGUK_LOGO_standart_color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9872" y="145499"/>
            <a:ext cx="4172296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2625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/>
          </p:cNvSpPr>
          <p:nvPr/>
        </p:nvSpPr>
        <p:spPr>
          <a:xfrm>
            <a:off x="2646861" y="2540000"/>
            <a:ext cx="7830639" cy="4318000"/>
          </a:xfrm>
          <a:prstGeom prst="rect">
            <a:avLst/>
          </a:prstGeom>
        </p:spPr>
        <p:txBody>
          <a:bodyPr vert="horz" lIns="217558" tIns="108780" rIns="217558" bIns="10878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700" dirty="0" smtClean="0"/>
              <a:t/>
            </a:r>
            <a:br>
              <a:rPr lang="ru-RU" sz="5700" dirty="0" smtClean="0"/>
            </a:br>
            <a:r>
              <a:rPr lang="en-US" sz="11400" b="1" dirty="0" smtClean="0"/>
              <a:t>302028</a:t>
            </a:r>
            <a:r>
              <a:rPr lang="ru-RU" sz="11400" b="1" dirty="0" smtClean="0"/>
              <a:t>, </a:t>
            </a:r>
            <a:r>
              <a:rPr lang="ru-RU" sz="11400" b="1" dirty="0" err="1" smtClean="0"/>
              <a:t>г.Орел</a:t>
            </a:r>
            <a:r>
              <a:rPr lang="ru-RU" sz="11400" b="1" dirty="0" smtClean="0"/>
              <a:t>, </a:t>
            </a:r>
            <a:r>
              <a:rPr lang="ru-RU" sz="11400" b="1" dirty="0" err="1" smtClean="0"/>
              <a:t>ул.Ленина</a:t>
            </a:r>
            <a:r>
              <a:rPr lang="ru-RU" sz="11400" b="1" dirty="0" smtClean="0"/>
              <a:t>, д.15А</a:t>
            </a:r>
            <a:br>
              <a:rPr lang="ru-RU" sz="11400" b="1" dirty="0" smtClean="0"/>
            </a:br>
            <a:r>
              <a:rPr lang="ru-RU" sz="11400" b="1" dirty="0" smtClean="0"/>
              <a:t>тел. : 8 (4862) 510-500, 556-708, </a:t>
            </a:r>
          </a:p>
          <a:p>
            <a:r>
              <a:rPr lang="ru-RU" sz="11400" b="1" dirty="0" smtClean="0"/>
              <a:t>+7 960 645 77 70</a:t>
            </a:r>
          </a:p>
          <a:p>
            <a:r>
              <a:rPr lang="ru-RU" sz="11400" b="1" dirty="0" smtClean="0"/>
              <a:t/>
            </a:r>
            <a:br>
              <a:rPr lang="ru-RU" sz="11400" b="1" dirty="0" smtClean="0"/>
            </a:br>
            <a:r>
              <a:rPr lang="ru-RU" sz="11400" dirty="0" err="1" smtClean="0"/>
              <a:t>e-mail</a:t>
            </a:r>
            <a:r>
              <a:rPr lang="ru-RU" sz="11400" dirty="0" smtClean="0"/>
              <a:t>: </a:t>
            </a:r>
            <a:r>
              <a:rPr lang="ru-RU" sz="11400" dirty="0" err="1" smtClean="0">
                <a:hlinkClick r:id="rId2"/>
              </a:rPr>
              <a:t>info@pguk.ru</a:t>
            </a:r>
            <a:endParaRPr lang="ru-RU" sz="11400" dirty="0" smtClean="0"/>
          </a:p>
          <a:p>
            <a:r>
              <a:rPr lang="en-US" sz="11400" dirty="0" smtClean="0">
                <a:hlinkClick r:id="rId3"/>
              </a:rPr>
              <a:t>http://www.kom-orel.ru</a:t>
            </a:r>
            <a:endParaRPr lang="ru-RU" sz="11400" dirty="0" smtClean="0"/>
          </a:p>
          <a:p>
            <a:endParaRPr lang="ru-RU" sz="11400" dirty="0" smtClean="0"/>
          </a:p>
          <a:p>
            <a:r>
              <a:rPr lang="ru-RU" sz="11400" dirty="0" smtClean="0"/>
              <a:t/>
            </a:r>
            <a:br>
              <a:rPr lang="ru-RU" sz="11400" dirty="0" smtClean="0"/>
            </a:br>
            <a:endParaRPr lang="ru-RU" sz="4800" dirty="0" smtClean="0"/>
          </a:p>
        </p:txBody>
      </p:sp>
      <p:pic>
        <p:nvPicPr>
          <p:cNvPr id="3" name="Рисунок 2" descr="PGUK_LOGO_standart_color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0867" y="0"/>
            <a:ext cx="3211300" cy="186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358467" y="0"/>
            <a:ext cx="3130094" cy="524933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002">
            <a:schemeClr val="lt2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КС ЖКХ-РЕГИОН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5600" y="1981201"/>
            <a:ext cx="1004146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Под внедрением понимается полный комплекс работ по подключению, настройке и адаптации программного продукта к требованиям заказчика вплоть до его сдачи в промышленную эксплуатацию. При этом следует иметь в виду, что при разработке   КС ЖКХ-РЕГИОН принималось, что их настройка  вполне по силам продвинутым пользователям без привлечения специалистов разработчика.</a:t>
            </a:r>
          </a:p>
          <a:p>
            <a:pPr algn="just"/>
            <a:r>
              <a:rPr lang="ru-RU" sz="2000" b="1" dirty="0" smtClean="0"/>
              <a:t>Внедрение КС ЖКХ-РЕГИОН осуществляется на договорной основе и в зависимости от масштаба предполагаемых работ, текущего состояния баз данных и каналов связи, готовности аппаратных средств и персонала заказчика может занимать от двух недель до двух месяцев. Процесс внедрения включает в себя несколько обязательных этапов.</a:t>
            </a:r>
          </a:p>
          <a:p>
            <a:pPr algn="just"/>
            <a:endParaRPr lang="ru-RU" sz="2000" b="1" dirty="0"/>
          </a:p>
        </p:txBody>
      </p:sp>
      <p:pic>
        <p:nvPicPr>
          <p:cNvPr id="4" name="Рисунок 3" descr="PGUK_LOGO_standart_color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0867" y="0"/>
            <a:ext cx="3211300" cy="186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358467" y="0"/>
            <a:ext cx="3130094" cy="524933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002">
            <a:schemeClr val="lt2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КС ЖКХ-РЕГИОН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5"/>
          <p:cNvSpPr>
            <a:spLocks/>
          </p:cNvSpPr>
          <p:nvPr/>
        </p:nvSpPr>
        <p:spPr bwMode="auto">
          <a:xfrm>
            <a:off x="4437741" y="1208959"/>
            <a:ext cx="4437112" cy="30777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ource Sans Pro" charset="0"/>
              </a:rPr>
              <a:t>Внедрение – обязательные этапы</a:t>
            </a:r>
          </a:p>
        </p:txBody>
      </p:sp>
      <p:graphicFrame>
        <p:nvGraphicFramePr>
          <p:cNvPr id="10" name="Схема 9"/>
          <p:cNvGraphicFramePr/>
          <p:nvPr/>
        </p:nvGraphicFramePr>
        <p:xfrm>
          <a:off x="212377" y="1083901"/>
          <a:ext cx="11779443" cy="5333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Левая фигурная скобка 10"/>
          <p:cNvSpPr/>
          <p:nvPr/>
        </p:nvSpPr>
        <p:spPr>
          <a:xfrm rot="16200000">
            <a:off x="5198078" y="1497453"/>
            <a:ext cx="553876" cy="8963569"/>
          </a:xfrm>
          <a:prstGeom prst="leftBrace">
            <a:avLst>
              <a:gd name="adj1" fmla="val 8333"/>
              <a:gd name="adj2" fmla="val 51737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24" tIns="22862" rIns="45724" bIns="22862"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476816" y="6315484"/>
            <a:ext cx="2370209" cy="353947"/>
          </a:xfrm>
          <a:prstGeom prst="rect">
            <a:avLst/>
          </a:prstGeom>
          <a:noFill/>
        </p:spPr>
        <p:txBody>
          <a:bodyPr wrap="none" lIns="45724" tIns="22862" rIns="45724" bIns="22862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более 60 дней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PGUK_LOGO_standart_color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0867" y="0"/>
            <a:ext cx="3211300" cy="186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358467" y="0"/>
            <a:ext cx="3130094" cy="524933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002">
            <a:schemeClr val="lt2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КС ЖКХ-РЕГИОН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GUK_LOGO_standart_color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0867" y="0"/>
            <a:ext cx="3211300" cy="186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358467" y="0"/>
            <a:ext cx="3130094" cy="524933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002">
            <a:schemeClr val="lt2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КС ЖКХ-РЕГИОН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4"/>
          <p:cNvSpPr/>
          <p:nvPr/>
        </p:nvSpPr>
        <p:spPr>
          <a:xfrm rot="5400000">
            <a:off x="7396372" y="-1943971"/>
            <a:ext cx="723731" cy="591876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vert270" wrap="square" lIns="60960" tIns="60960" rIns="60960" bIns="6096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Детализация этапов  выполнения  работ</a:t>
            </a:r>
            <a:endParaRPr lang="ru-RU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3719" y="1522648"/>
          <a:ext cx="8128000" cy="5197128"/>
        </p:xfrm>
        <a:graphic>
          <a:graphicData uri="http://schemas.openxmlformats.org/drawingml/2006/table">
            <a:tbl>
              <a:tblPr/>
              <a:tblGrid>
                <a:gridCol w="548686"/>
                <a:gridCol w="5654261"/>
                <a:gridCol w="1925053"/>
              </a:tblGrid>
              <a:tr h="1756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 </a:t>
                      </a:r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п/п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Этап запуска проекта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Исполнитель 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21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Договор на оказание услуг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Заказчик/ПГУК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Получение базы данных потребителей услуг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Заказчик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Утверждение вида платежного документа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Заказчик/ПГУК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Заключение договоров с платежными агентами на прием платежей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Заказчик/ПГУК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Проверка достоверности полученной базы данных 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ПГУК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Предоставление, заведение тарифов на коммунальные  услуги по  МКД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Заказчик/ПГУК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Предоставление, заведение перечня и сроков выполнения работ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Заказчик/ПГУК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7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перечня рабочих мест и исполнителей для подключения к модулям КС ЖКХ-РЕГИОН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Заказчик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Установка программных модулей КС ЖКХ-РЕГИОН на рабочих местах Заказчика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ПГУК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Обучение сотрудников Заказчика работе в модулях КС ЖКХ-РЕГИОН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ПГУК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Старт работы персонала в модулях КС ЖКХ-РЕГИОН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Заказчик/ПГУК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информации для формирования реестра льготников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Заказчик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Формирование платежного документа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ПГУК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Подписание Акта сдачи-приемки оказанных услуг по договору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Заказчик/ПГУК</a:t>
                      </a:r>
                    </a:p>
                  </a:txBody>
                  <a:tcPr marL="9307" marR="9307" marT="9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587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307" marR="9307" marT="93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307" marR="9307" marT="93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307" marR="9307" marT="93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958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ПГУК</a:t>
                      </a:r>
                    </a:p>
                  </a:txBody>
                  <a:tcPr marL="9307" marR="9307" marT="9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 Первая городская управляющая компания</a:t>
                      </a:r>
                    </a:p>
                  </a:txBody>
                  <a:tcPr marL="9307" marR="9307" marT="9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307" marR="9307" marT="9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GUK_LOGO_standart_color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0867" y="0"/>
            <a:ext cx="3211300" cy="186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358467" y="0"/>
            <a:ext cx="3130094" cy="524933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002">
            <a:schemeClr val="lt2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КС ЖКХ-РЕГИОН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7007" y="1595021"/>
            <a:ext cx="10594428" cy="526297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just"/>
            <a:endParaRPr lang="ru-RU" sz="1600" b="1" dirty="0" smtClean="0"/>
          </a:p>
          <a:p>
            <a:pPr algn="just"/>
            <a:endParaRPr lang="ru-RU" sz="1600" b="1" dirty="0" smtClean="0"/>
          </a:p>
          <a:p>
            <a:pPr algn="just"/>
            <a:endParaRPr lang="ru-RU" sz="1600" b="1" dirty="0" smtClean="0"/>
          </a:p>
          <a:p>
            <a:pPr algn="just"/>
            <a:r>
              <a:rPr lang="en-US" sz="1600" b="1" dirty="0" smtClean="0"/>
              <a:t>	</a:t>
            </a:r>
            <a:r>
              <a:rPr lang="ru-RU" sz="1600" b="1" dirty="0" err="1" smtClean="0"/>
              <a:t>Предпроектное</a:t>
            </a:r>
            <a:r>
              <a:rPr lang="ru-RU" sz="1600" b="1" dirty="0" smtClean="0"/>
              <a:t> обследование, выполняемое специалистами ООО «Первая городская управляющая компания» заключается в изучении текущего состояния объектов автоматизации, существующей схемы и технологии обмена информацией, структуры используемых баз данных, а также в оценке объема предполагаемых работ по внедрению программного продукта. Целью </a:t>
            </a:r>
            <a:r>
              <a:rPr lang="ru-RU" sz="1600" b="1" dirty="0" err="1" smtClean="0"/>
              <a:t>предпроектного</a:t>
            </a:r>
            <a:r>
              <a:rPr lang="ru-RU" sz="1600" b="1" dirty="0" smtClean="0"/>
              <a:t> обследования является выдача заказчику рекомендаций по разработке технического задания на внедрение.</a:t>
            </a:r>
          </a:p>
          <a:p>
            <a:pPr algn="just"/>
            <a:r>
              <a:rPr lang="en-US" sz="1600" b="1" dirty="0" smtClean="0"/>
              <a:t>	</a:t>
            </a:r>
            <a:r>
              <a:rPr lang="ru-RU" sz="1600" b="1" dirty="0" smtClean="0"/>
              <a:t>В техническом задании должны быть максимально подробно и четко прописаны требования заказчика к новому программному продукту, в том числе  конфигурация КС ЖКХ-РЕГИОН с учетом существующей организации работы подразделений заказчика    по управлению объектами ЖКХ. Алгоритмы расчетов, формы выходных документов, порядок и формат обмена данными со смежными структурами (службы социальной защиты населения, паспортные службы, банки, отделения связи, поставщики услуг и пр.), порядок распределения ("расщепления") платежей и другие существенные моменты.</a:t>
            </a:r>
          </a:p>
          <a:p>
            <a:pPr algn="just"/>
            <a:r>
              <a:rPr lang="en-US" sz="1600" b="1" dirty="0" smtClean="0"/>
              <a:t>	</a:t>
            </a:r>
            <a:r>
              <a:rPr lang="ru-RU" sz="1600" b="1" dirty="0" smtClean="0"/>
              <a:t>От качества составления технического задания в значительной мере зависят точность планирования и общий уровень организации работ по внедрению. Для упрощения работы компания ООО «Первая городская управляющая компания»  оказывает заказчику методическую помощь при его составлении.</a:t>
            </a:r>
          </a:p>
          <a:p>
            <a:pPr algn="just"/>
            <a:endParaRPr lang="ru-RU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17410" y="1340068"/>
            <a:ext cx="62472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Предпроектное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обследование  и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  технического  задания  на  внедрение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GUK_LOGO_standart_color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0867" y="0"/>
            <a:ext cx="3211300" cy="186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358467" y="0"/>
            <a:ext cx="3130094" cy="524933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002">
            <a:schemeClr val="lt2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КС ЖКХ-РЕГИОН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1448" y="1324303"/>
            <a:ext cx="52693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Заключение  договора  и 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составление  графика  выполнения  работ</a:t>
            </a:r>
          </a:p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66901" y="2522483"/>
            <a:ext cx="96393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/>
              <a:t>	</a:t>
            </a:r>
            <a:r>
              <a:rPr lang="ru-RU" b="1" dirty="0" smtClean="0"/>
              <a:t>По результатам совместного анализа технического задания заключается договор организации  работы заказчика в программном продукте КС ЖКХ-РЕГИОН и составляется график выполнения соответствующих работ с перечнем отдельных ее этапов и указанием дат их начала и окончания. График работ по внедрению является неотъемлемой частью договора.</a:t>
            </a:r>
          </a:p>
          <a:p>
            <a:pPr algn="just"/>
            <a:r>
              <a:rPr lang="ru-RU" b="1" dirty="0" smtClean="0"/>
              <a:t>	Стоимость работ зависит от количества объектов управления, их состава, состояния и баз данных, других параметров.  Рассчитывается индивидуально для каждого проекта в соответствии с его техническим заданием. В конечном итоге стоимость определяется исключительно реальными трудозатратами специалистов ООО «Первая городская управляющая компания», при этом командировочные расходы подсчитываются по стандартной общероссийской методике.</a:t>
            </a:r>
          </a:p>
          <a:p>
            <a:pPr algn="just"/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GUK_LOGO_standart_color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0867" y="0"/>
            <a:ext cx="3211300" cy="186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358467" y="0"/>
            <a:ext cx="3130094" cy="524933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002">
            <a:schemeClr val="lt2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КС ЖКХ-РЕГИОН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09662" y="1250294"/>
            <a:ext cx="7106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Предварительная  настройка  программного  продукта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и  конвертация  баз  данных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151117" y="2044019"/>
            <a:ext cx="934895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/>
              <a:t>Работы по этому этапу включают в себя разработку программы-конвертора и конвертацию (перенос) имеющихся баз данных в требуемый формат, предварительную настройку и адаптацию программных модулей КС ЖКХ-РЕГИОН к требованиям заказчика (в том числе подготовку необходимых форм отчетности, настройку системы начислений и модулей импорта-экспорта данных), формирование рабочих сегментов заказчика в КС ЖКХ-РЕГИОН.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/>
              <a:t>Перечисленные работы специалисты ООО «Первая городская управляющая компания»  выполняют самостоятельно на своей  базе. В отдельных случаях по желанию заказчика (закрепленному в договоре) конвертацию текущих баз данных он может взять на себя. При наполнении информационного сервиса «Абонентское обслуживание», существует возможность формирования архива данных за предшествующий период деятельности заказчика, включая историю начислений квартплаты и коммунальных услуг и совершения платежей, историю движений по лицевым счетам и личным карточкам жителей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GUK_LOGO_standart_color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0867" y="0"/>
            <a:ext cx="3211300" cy="186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358467" y="0"/>
            <a:ext cx="3130094" cy="524933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002">
            <a:schemeClr val="lt2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КС ЖКХ-РЕГИОН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48200" y="1555234"/>
            <a:ext cx="6946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Подключение   к программным модулям 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828800" y="2310959"/>
            <a:ext cx="96520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/>
              <a:t>На этом этапе осуществляется доступ к программным модулям КС ЖКХ-РЕГИОН на рабочих местах и оборудовании заказчика, подключение и настройка каналов связи с удаленными терминалами КС, полная проверка регулировок системы и ее тестовые прогоны во всех рабочих режимах. Параллельно производится обучение персонала заказчика, как сотрудников, так и программистов, которые в дальнейшем смогут  поддерживать работу выделенного сегмента Системы.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/>
              <a:t>По окончании этих работ созданный  сегмент КС ЖКХ-РЕГИОН заказчика передается в опытную эксплуатацию, в ходе которой специалисты ООО «Первая городская управляющая компания» курируют, сопровождают рабочий процесс заказчика. По завершении опытной эксплуатации работы  считаются выполненными, подписываются акты сдачи-приемки, и сформированный сегмент КС ЖКХ-РЕГИОН передается заказчику в пользование.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GUK_LOGO_standart_color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0867" y="0"/>
            <a:ext cx="3211300" cy="186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358467" y="0"/>
            <a:ext cx="3130094" cy="524933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002">
            <a:schemeClr val="lt2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КС ЖКХ-РЕГИОН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045739" y="1809234"/>
            <a:ext cx="24561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Сопровождение</a:t>
            </a: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171700" y="2744738"/>
            <a:ext cx="9321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/>
              <a:t>Сопровождение сегмента заказчика КС ЖКХ-РЕГИОН осуществляется в рамках заключенного договора.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/>
              <a:t>Сопровождение предусматривает не только обеспечение надежной работы заказчика в КС ЖКХ-РЕГИОН, а также информирование  его об обновлениях, связанных с усовершенствованием КС ЖКХ-РЕГИОН или с изменениями в нормативно-правовой базе,  расширение функционала Системы по предложению заказчика, а также  консультации специалистов заказчика по работе программных сервисов КС ЖКХ- РЕГИОН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454</TotalTime>
  <Words>607</Words>
  <Application>Microsoft Office PowerPoint</Application>
  <PresentationFormat>Произвольный</PresentationFormat>
  <Paragraphs>99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Wisp</vt:lpstr>
      <vt:lpstr>ВНЕДРЕНИЕ  ПРОГРАММНОГО  ПРОДУКТА  «Комплексная система организации управления КС ЖКХ-РЕГИОН»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Ракитская И.В.</cp:lastModifiedBy>
  <cp:revision>55</cp:revision>
  <dcterms:created xsi:type="dcterms:W3CDTF">2014-09-12T02:13:59Z</dcterms:created>
  <dcterms:modified xsi:type="dcterms:W3CDTF">2018-11-09T11:36:55Z</dcterms:modified>
</cp:coreProperties>
</file>