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83CB"/>
    <a:srgbClr val="F05A28"/>
    <a:srgbClr val="EBEBEB"/>
    <a:srgbClr val="000000"/>
    <a:srgbClr val="0082C8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66769265903042E-2"/>
          <c:y val="5.592754960267219E-2"/>
          <c:w val="0.6569098531535712"/>
          <c:h val="0.700076955427504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spPr>
            <a:noFill/>
          </c:spPr>
          <c:invertIfNegative val="0"/>
          <c:val>
            <c:numRef>
              <c:f>Лист1!$A$2</c:f>
              <c:numCache>
                <c:formatCode>General</c:formatCode>
                <c:ptCount val="1"/>
                <c:pt idx="0">
                  <c:v>2021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1B-48A7-8A2E-0B6E3586C24E}"/>
            </c:ext>
          </c:extLst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val>
            <c:numRef>
              <c:f>Лист1!$B$2</c:f>
              <c:numCache>
                <c:formatCode>General</c:formatCode>
                <c:ptCount val="1"/>
                <c:pt idx="0">
                  <c:v>16000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1B-48A7-8A2E-0B6E3586C24E}"/>
            </c:ext>
          </c:extLst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05A28"/>
            </a:solidFill>
          </c:spPr>
          <c:invertIfNegative val="0"/>
          <c:val>
            <c:numRef>
              <c:f>Лист1!$C$2</c:f>
              <c:numCache>
                <c:formatCode>General</c:formatCode>
                <c:ptCount val="1"/>
                <c:pt idx="0">
                  <c:v>14900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1B-48A7-8A2E-0B6E3586C2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465088"/>
        <c:axId val="117467008"/>
      </c:barChart>
      <c:catAx>
        <c:axId val="1174650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2022</a:t>
                </a:r>
                <a:endParaRPr lang="ru-RU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c:rich>
          </c:tx>
          <c:layout>
            <c:manualLayout>
              <c:xMode val="edge"/>
              <c:yMode val="edge"/>
              <c:x val="0.38622613931250671"/>
              <c:y val="0.776977336131178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7467008"/>
        <c:crosses val="autoZero"/>
        <c:auto val="1"/>
        <c:lblAlgn val="ctr"/>
        <c:lblOffset val="100"/>
        <c:noMultiLvlLbl val="0"/>
      </c:catAx>
      <c:valAx>
        <c:axId val="1174670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465088"/>
        <c:crosses val="autoZero"/>
        <c:crossBetween val="between"/>
      </c:valAx>
      <c:spPr>
        <a:ln w="3175"/>
      </c:spPr>
    </c:plotArea>
    <c:legend>
      <c:legendPos val="r"/>
      <c:layout/>
      <c:overlay val="0"/>
      <c:txPr>
        <a:bodyPr/>
        <a:lstStyle/>
        <a:p>
          <a:pPr>
            <a:defRPr sz="1100">
              <a:latin typeface="Muller Narrow Light" pitchFamily="50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6000" dirty="0" smtClean="0">
                <a:solidFill>
                  <a:schemeClr val="bg1"/>
                </a:solidFill>
                <a:latin typeface="Muller Narrow Light" pitchFamily="50" charset="-52"/>
              </a:rPr>
              <a:t>9633</a:t>
            </a:r>
            <a:endParaRPr lang="ru-RU" sz="6000" dirty="0">
              <a:solidFill>
                <a:schemeClr val="bg1"/>
              </a:solidFill>
              <a:latin typeface="Muller Narrow Light" pitchFamily="50" charset="-52"/>
            </a:endParaRPr>
          </a:p>
        </c:rich>
      </c:tx>
      <c:layout>
        <c:manualLayout>
          <c:xMode val="edge"/>
          <c:yMode val="edge"/>
          <c:x val="0.1452551568344258"/>
          <c:y val="0.3023474781958664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7863610870545821E-2"/>
          <c:y val="6.9427850992646784E-2"/>
          <c:w val="0.54889843230270274"/>
          <c:h val="0.9111715241600273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C83CB"/>
              </a:solidFill>
            </c:spPr>
            <c:extLst>
              <c:ext xmlns:c16="http://schemas.microsoft.com/office/drawing/2014/chart" uri="{C3380CC4-5D6E-409C-BE32-E72D297353CC}">
                <c16:uniqueId val="{00000001-AA15-4494-97F5-8CD81D23FFD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A15-4494-97F5-8CD81D23FFD2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AA15-4494-97F5-8CD81D23FFD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7-AA15-4494-97F5-8CD81D23FFD2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AA15-4494-97F5-8CD81D23FFD2}"/>
              </c:ext>
            </c:extLst>
          </c:dPt>
          <c:cat>
            <c:strRef>
              <c:f>Лист1!$A$2:$A$9</c:f>
              <c:strCache>
                <c:ptCount val="8"/>
                <c:pt idx="0">
                  <c:v>Ненадлежащее исполнение содержания и ремонта общего имущества многоквартирного дома</c:v>
                </c:pt>
                <c:pt idx="1">
                  <c:v>Оплата за коммунальные услуги</c:v>
                </c:pt>
                <c:pt idx="2">
                  <c:v>Нарушение нормативов обеспечения населения коммунальными услугами</c:v>
                </c:pt>
                <c:pt idx="3">
                  <c:v>Деятельность управляющих организаций</c:v>
                </c:pt>
                <c:pt idx="4">
                  <c:v>Уборка снега и сосульки</c:v>
                </c:pt>
                <c:pt idx="5">
                  <c:v>Ознакомление с данными собраний собственников</c:v>
                </c:pt>
                <c:pt idx="6">
                  <c:v>ТКО </c:v>
                </c:pt>
                <c:pt idx="7">
                  <c:v>Перепланировка и использование помещений не по назначению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4344</c:v>
                </c:pt>
                <c:pt idx="1">
                  <c:v>2158</c:v>
                </c:pt>
                <c:pt idx="2">
                  <c:v>269</c:v>
                </c:pt>
                <c:pt idx="3">
                  <c:v>1764</c:v>
                </c:pt>
                <c:pt idx="4">
                  <c:v>324</c:v>
                </c:pt>
                <c:pt idx="5">
                  <c:v>314</c:v>
                </c:pt>
                <c:pt idx="6">
                  <c:v>200</c:v>
                </c:pt>
                <c:pt idx="7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15-4494-97F5-8CD81D23FF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423175202755254"/>
          <c:y val="1.0931329428210009E-3"/>
          <c:w val="0.36813131874236193"/>
          <c:h val="0.98453544230618917"/>
        </c:manualLayout>
      </c:layout>
      <c:overlay val="0"/>
      <c:txPr>
        <a:bodyPr/>
        <a:lstStyle/>
        <a:p>
          <a:pPr>
            <a:defRPr sz="7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D5209-0DD1-422D-86DB-A6C7A7EE9495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2D360-CF94-4648-B699-3A34283D42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857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D360-CF94-4648-B699-3A34283D42D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218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D360-CF94-4648-B699-3A34283D42D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D360-CF94-4648-B699-3A34283D42D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10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D360-CF94-4648-B699-3A34283D42D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10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D360-CF94-4648-B699-3A34283D42D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1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A8B3-5376-47E3-8F7F-1E0D8599BEBC}" type="datetime1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47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898-68FD-45F6-B56B-0824A2A3E63A}" type="datetime1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7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C6A4-40D5-4158-9C79-193806F6DCEB}" type="datetime1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3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E218-2AB2-48EC-8656-E9C314D59531}" type="datetime1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17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9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BE639-D17E-4049-BFE5-D655EDDB6D97}" type="datetime1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12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2707-EB05-45EC-AA7F-D4770C35441F}" type="datetime1">
              <a:rPr lang="ru-RU" smtClean="0"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91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52D2-4059-4E2F-AB84-894ED45E8C9D}" type="datetime1">
              <a:rPr lang="ru-RU" smtClean="0"/>
              <a:t>23.01.2023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62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6E55-CAA5-416B-A138-CF82FCDFF13F}" type="datetime1">
              <a:rPr lang="ru-RU" smtClean="0"/>
              <a:t>23.01.2023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53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F378-9074-457B-9F91-9714C28AE300}" type="datetime1">
              <a:rPr lang="ru-RU" smtClean="0"/>
              <a:t>23.01.2023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71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9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6"/>
            </a:lvl4pPr>
            <a:lvl5pPr marL="1028675" indent="0">
              <a:buNone/>
              <a:defRPr sz="506"/>
            </a:lvl5pPr>
            <a:lvl6pPr marL="1285843" indent="0">
              <a:buNone/>
              <a:defRPr sz="506"/>
            </a:lvl6pPr>
            <a:lvl7pPr marL="1543012" indent="0">
              <a:buNone/>
              <a:defRPr sz="506"/>
            </a:lvl7pPr>
            <a:lvl8pPr marL="1800180" indent="0">
              <a:buNone/>
              <a:defRPr sz="506"/>
            </a:lvl8pPr>
            <a:lvl9pPr marL="2057349" indent="0">
              <a:buNone/>
              <a:defRPr sz="50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F424-3C3F-4DA8-9998-5647F84D71AB}" type="datetime1">
              <a:rPr lang="ru-RU" smtClean="0"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10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8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69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6"/>
            </a:lvl4pPr>
            <a:lvl5pPr marL="1028675" indent="0">
              <a:buNone/>
              <a:defRPr sz="506"/>
            </a:lvl5pPr>
            <a:lvl6pPr marL="1285843" indent="0">
              <a:buNone/>
              <a:defRPr sz="506"/>
            </a:lvl6pPr>
            <a:lvl7pPr marL="1543012" indent="0">
              <a:buNone/>
              <a:defRPr sz="506"/>
            </a:lvl7pPr>
            <a:lvl8pPr marL="1800180" indent="0">
              <a:buNone/>
              <a:defRPr sz="506"/>
            </a:lvl8pPr>
            <a:lvl9pPr marL="2057349" indent="0">
              <a:buNone/>
              <a:defRPr sz="50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DA30-B1ED-40F0-A845-17F09B4A3E38}" type="datetime1">
              <a:rPr lang="ru-RU" smtClean="0"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4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DD345-A389-408F-BF3A-B8A466FDEDA2}" type="datetime1">
              <a:rPr lang="ru-RU" smtClean="0"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D6F7E-8B1C-460B-82E1-3B6BA7A8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99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514338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77" indent="-192877" algn="l" defTabSz="51433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899" indent="-160730" algn="l" defTabSz="514338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090" indent="-128585" algn="l" defTabSz="514338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8" indent="-128585" algn="l" defTabSz="514338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3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Relationship Id="rId9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-759" y="2132856"/>
            <a:ext cx="9144000" cy="4725144"/>
          </a:xfrm>
          <a:prstGeom prst="rect">
            <a:avLst/>
          </a:prstGeom>
          <a:solidFill>
            <a:srgbClr val="0082C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514338">
              <a:defRPr/>
            </a:pPr>
            <a:endParaRPr lang="ru-RU" sz="4049" kern="0" dirty="0">
              <a:solidFill>
                <a:srgbClr val="F05A28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8642" y="6421241"/>
            <a:ext cx="18251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</a:t>
            </a:r>
            <a:r>
              <a:rPr lang="ru-RU" sz="105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0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5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0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1043608" y="2258226"/>
            <a:ext cx="5832648" cy="304298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Открытый бюджет</a:t>
            </a:r>
          </a:p>
          <a:p>
            <a:pPr algn="l"/>
            <a:endParaRPr lang="ru-RU" sz="225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  <a:cs typeface="Times New Roman" pitchFamily="18" charset="0"/>
            </a:endParaRPr>
          </a:p>
          <a:p>
            <a:pPr algn="l"/>
            <a:r>
              <a:rPr lang="ru-RU" sz="30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Министерства государственного жилищного и строительного надзора</a:t>
            </a:r>
            <a:r>
              <a:rPr lang="ru-RU" sz="30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Мурманской </a:t>
            </a:r>
            <a:r>
              <a:rPr lang="ru-RU" sz="30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области</a:t>
            </a:r>
          </a:p>
          <a:p>
            <a:endParaRPr lang="ru-RU" sz="195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  <a:cs typeface="Times New Roman" pitchFamily="18" charset="0"/>
            </a:endParaRPr>
          </a:p>
          <a:p>
            <a:pPr algn="l"/>
            <a:endParaRPr lang="ru-RU" sz="2175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  <a:cs typeface="Times New Roman" pitchFamily="18" charset="0"/>
            </a:endParaRPr>
          </a:p>
          <a:p>
            <a:pPr algn="l"/>
            <a:endParaRPr lang="ru-RU" sz="2175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  <a:cs typeface="Times New Roman" pitchFamily="18" charset="0"/>
            </a:endParaRPr>
          </a:p>
          <a:p>
            <a:pPr algn="l"/>
            <a:r>
              <a:rPr lang="ru-RU" sz="2175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Исполнение за </a:t>
            </a:r>
            <a:r>
              <a:rPr lang="ru-RU" sz="2175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9 месяцев 2022 года </a:t>
            </a:r>
            <a:endParaRPr lang="ru-RU" sz="2175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  <a:cs typeface="Times New Roman" pitchFamily="18" charset="0"/>
            </a:endParaRPr>
          </a:p>
          <a:p>
            <a:pPr algn="l"/>
            <a:r>
              <a:rPr lang="ru-RU" sz="2175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и плановые назначения на </a:t>
            </a:r>
            <a:r>
              <a:rPr lang="ru-RU" sz="2175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2023-2024 </a:t>
            </a:r>
            <a:r>
              <a:rPr lang="ru-RU" sz="2175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  <a:cs typeface="Times New Roman" pitchFamily="18" charset="0"/>
              </a:rPr>
              <a:t>годы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115616" y="3933056"/>
            <a:ext cx="120401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92280" y="6085618"/>
            <a:ext cx="182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05A28"/>
                </a:solidFill>
                <a:latin typeface="Muller Narrow ExtraBold" pitchFamily="50" charset="-52"/>
                <a:cs typeface="Times New Roman" panose="02020603050405020304" pitchFamily="18" charset="0"/>
              </a:rPr>
              <a:t>#</a:t>
            </a:r>
            <a:r>
              <a:rPr lang="ru-RU" b="1" dirty="0">
                <a:solidFill>
                  <a:srgbClr val="F05A28"/>
                </a:solidFill>
                <a:latin typeface="Muller Narrow ExtraBold" pitchFamily="50" charset="-52"/>
                <a:cs typeface="Times New Roman" panose="02020603050405020304" pitchFamily="18" charset="0"/>
              </a:rPr>
              <a:t>насевережить</a:t>
            </a:r>
            <a:endParaRPr lang="ru-RU" dirty="0">
              <a:solidFill>
                <a:srgbClr val="F05A28"/>
              </a:solidFill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66" y="692696"/>
            <a:ext cx="3429532" cy="100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78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2495"/>
            <a:ext cx="8964488" cy="81421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Muller Narrow Light" pitchFamily="50" charset="-52"/>
              </a:rPr>
              <a:t>СТРУКТУРА МИНИСТЕРСТВА ГОСУДАРСТВЕННОГО ЖИЛИЩНОГО И СТРОИТЕЛЬНОГО НАДЗОРА МУРМАНСКОЙ ОБЛАСТИ</a:t>
            </a:r>
            <a:endParaRPr lang="ru-RU" sz="2000" dirty="0">
              <a:latin typeface="Muller Narrow Light" pitchFamily="50" charset="-52"/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7CC2188C-8EC3-1349-9B4B-871FC5C197BC}"/>
              </a:ext>
            </a:extLst>
          </p:cNvPr>
          <p:cNvSpPr/>
          <p:nvPr/>
        </p:nvSpPr>
        <p:spPr>
          <a:xfrm>
            <a:off x="107504" y="696908"/>
            <a:ext cx="8928992" cy="1003900"/>
          </a:xfrm>
          <a:prstGeom prst="round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/>
              <a:t>	</a:t>
            </a:r>
            <a:r>
              <a:rPr lang="ru-RU" sz="1600" b="1" dirty="0" smtClean="0">
                <a:latin typeface="Muller Narrow Light" pitchFamily="50" charset="-52"/>
              </a:rPr>
              <a:t>Министерство создано </a:t>
            </a:r>
            <a:r>
              <a:rPr lang="ru-RU" sz="1600" b="1" dirty="0">
                <a:latin typeface="Muller Narrow Light" pitchFamily="50" charset="-52"/>
              </a:rPr>
              <a:t> </a:t>
            </a:r>
            <a:r>
              <a:rPr lang="ru-RU" sz="1600" b="1" dirty="0" smtClean="0">
                <a:latin typeface="Muller Narrow Light" pitchFamily="50" charset="-52"/>
              </a:rPr>
              <a:t>                               Положение о Министерстве государственного</a:t>
            </a:r>
          </a:p>
          <a:p>
            <a:r>
              <a:rPr lang="ru-RU" sz="1600" b="1" dirty="0">
                <a:latin typeface="Muller Narrow Light" pitchFamily="50" charset="-52"/>
              </a:rPr>
              <a:t>	</a:t>
            </a:r>
            <a:r>
              <a:rPr lang="ru-RU" sz="1600" b="1" dirty="0" smtClean="0">
                <a:latin typeface="Muller Narrow Light" pitchFamily="50" charset="-52"/>
              </a:rPr>
              <a:t>в 2002 году			жилищного и строительного надзора МО               </a:t>
            </a:r>
          </a:p>
          <a:p>
            <a:r>
              <a:rPr lang="ru-RU" sz="1600" b="1" dirty="0">
                <a:latin typeface="Muller Narrow Light" pitchFamily="50" charset="-52"/>
              </a:rPr>
              <a:t> </a:t>
            </a:r>
            <a:r>
              <a:rPr lang="ru-RU" sz="1600" b="1" dirty="0" smtClean="0">
                <a:latin typeface="Muller Narrow Light" pitchFamily="50" charset="-52"/>
              </a:rPr>
              <a:t>                                                                                                      утверждено постановлением ПМО </a:t>
            </a:r>
          </a:p>
          <a:p>
            <a:r>
              <a:rPr lang="ru-RU" sz="1600" b="1" dirty="0">
                <a:latin typeface="Muller Narrow Light" pitchFamily="50" charset="-52"/>
              </a:rPr>
              <a:t>	</a:t>
            </a:r>
            <a:r>
              <a:rPr lang="ru-RU" sz="1600" b="1" dirty="0" smtClean="0">
                <a:latin typeface="Muller Narrow Light" pitchFamily="50" charset="-52"/>
              </a:rPr>
              <a:t>				               от 27.12.2021 № 995-ПП</a:t>
            </a:r>
            <a:endParaRPr lang="ru-RU" sz="1600" b="1" dirty="0">
              <a:latin typeface="Muller Narrow Light" pitchFamily="50" charset="-52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5E2E2C1-ED70-9A4D-B96B-9019710EF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766810"/>
            <a:ext cx="792088" cy="79208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13DBF27-95F4-CD44-AA10-2FCD3A4A4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735221"/>
            <a:ext cx="864096" cy="894957"/>
          </a:xfrm>
          <a:prstGeom prst="rect">
            <a:avLst/>
          </a:prstGeom>
        </p:spPr>
      </p:pic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982314" y="1815291"/>
            <a:ext cx="7092389" cy="108207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C83CB"/>
                </a:solidFill>
                <a:latin typeface="Muller Narrow ExtraBold" pitchFamily="50" charset="-52"/>
              </a:rPr>
              <a:t>МИНИСТР ГОСУДАРСТВЕННОГО ЖИЛИЩНОГО И СТРОИТЕЛЬНОГО НАДЗОРА МУРМАНСКОЙ ОБЛАСТИ</a:t>
            </a:r>
          </a:p>
          <a:p>
            <a:pPr algn="ctr"/>
            <a:r>
              <a:rPr lang="ru-RU" sz="1600" b="1" dirty="0" smtClean="0">
                <a:solidFill>
                  <a:srgbClr val="F05A28"/>
                </a:solidFill>
                <a:latin typeface="Muller Narrow ExtraBold" pitchFamily="50" charset="-52"/>
              </a:rPr>
              <a:t>Кузнецова Алена Александровна</a:t>
            </a:r>
            <a:endParaRPr lang="ru-RU" sz="1600" b="1" dirty="0">
              <a:solidFill>
                <a:srgbClr val="F05A28"/>
              </a:solidFill>
              <a:latin typeface="Muller Narrow ExtraBold" pitchFamily="50" charset="-52"/>
            </a:endParaRP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575556" y="3030620"/>
            <a:ext cx="1806314" cy="48115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C83CB"/>
                </a:solidFill>
                <a:latin typeface="Muller Narrow Light" pitchFamily="50" charset="-52"/>
              </a:rPr>
              <a:t>ЗАМЕСТИТЕЛЬ МИНИСТРА</a:t>
            </a:r>
            <a:endParaRPr lang="ru-RU" sz="11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6472773" y="3061030"/>
            <a:ext cx="1723877" cy="49958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C83CB"/>
                </a:solidFill>
                <a:latin typeface="Muller Narrow Light" pitchFamily="50" charset="-52"/>
              </a:rPr>
              <a:t>ЗАМЕСТИТЕЛЬ МИНИСТРА</a:t>
            </a:r>
            <a:endParaRPr lang="ru-RU" sz="11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6060156" y="3754128"/>
            <a:ext cx="2390909" cy="28586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05A28"/>
                </a:solidFill>
                <a:latin typeface="Muller Narrow Light" pitchFamily="50" charset="-52"/>
              </a:rPr>
              <a:t>ПРАВОВОЙ ОТДЕЛ</a:t>
            </a:r>
            <a:endParaRPr lang="ru-RU" sz="10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2973788" y="4376650"/>
            <a:ext cx="2336366" cy="58694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05A28"/>
                </a:solidFill>
                <a:latin typeface="Muller Narrow Light" pitchFamily="50" charset="-52"/>
              </a:rPr>
              <a:t>СЕКТОР КОНТРОЛЯ ЗА ДЕЯТЕЛЬНОСТЬЮ РЕГИОНАЛЬНОГО ОПЕРАТОРА В СФЕРЕ КАПИТАЛЬНОГО РЕМОНТА</a:t>
            </a:r>
            <a:endParaRPr lang="ru-RU" sz="10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3023283" y="5628078"/>
            <a:ext cx="2415163" cy="57959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05A28"/>
                </a:solidFill>
                <a:latin typeface="Muller Narrow Light" pitchFamily="50" charset="-52"/>
              </a:rPr>
              <a:t>СЕКТОР ПО РАБОТЕ С ОБРАЩЕНИЕМИ ГРАЖДАН И КОНТРОЛЯ ЗА ИСПОЛНЕНИЕМ ПОРУЧЕНИЙ</a:t>
            </a:r>
            <a:endParaRPr lang="ru-RU" sz="10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6146068" y="4932701"/>
            <a:ext cx="2359702" cy="57593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05A28"/>
                </a:solidFill>
                <a:latin typeface="Muller Narrow Light" pitchFamily="50" charset="-52"/>
              </a:rPr>
              <a:t>ОТДЕЛ НАДЗОРА ЗА СОБЛЮДЕНИЕМ ПОРЯДКА РАСЧЕТА ПЛАТЫ ЗА ЖКУ</a:t>
            </a:r>
            <a:endParaRPr lang="ru-RU" sz="10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230523" y="5658603"/>
            <a:ext cx="2314175" cy="584957"/>
          </a:xfrm>
          <a:prstGeom prst="roundRect">
            <a:avLst/>
          </a:prstGeom>
          <a:solidFill>
            <a:srgbClr val="0C83C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Muller Narrow ExtraBold" pitchFamily="50" charset="-52"/>
              </a:rPr>
              <a:t>В ПРЯМОМ ПОДЧИНЕНИИ МИНИСТРА:</a:t>
            </a:r>
            <a:endParaRPr lang="ru-RU" sz="1100" b="1" dirty="0">
              <a:latin typeface="Muller Narrow ExtraBold" pitchFamily="50" charset="-52"/>
            </a:endParaRPr>
          </a:p>
        </p:txBody>
      </p:sp>
      <p:sp>
        <p:nvSpPr>
          <p:cNvPr id="25" name="Скругленный прямоугольник 24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2959336" y="5175189"/>
            <a:ext cx="2645183" cy="38961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05A28"/>
                </a:solidFill>
                <a:latin typeface="Muller Narrow Light" pitchFamily="50" charset="-52"/>
              </a:rPr>
              <a:t>СЕКТОР ОРГАНИЗАЦИИ БЮДЖЕТНОГО ПРОЦЕССА И РЕСУРСНОГО ОБЕСПЕЧЕНИЯ</a:t>
            </a:r>
            <a:endParaRPr lang="ru-RU" sz="10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C538A5FF-AC2A-6E42-9DDC-A784E6B975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532" y="4416370"/>
            <a:ext cx="955732" cy="109226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2</a:t>
            </a:fld>
            <a:endParaRPr lang="ru-RU" dirty="0"/>
          </a:p>
        </p:txBody>
      </p:sp>
      <p:sp>
        <p:nvSpPr>
          <p:cNvPr id="29" name="Скругленный прямоугольник 28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3426537" y="3048620"/>
            <a:ext cx="1723877" cy="49958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C83CB"/>
                </a:solidFill>
                <a:latin typeface="Muller Narrow Light" pitchFamily="50" charset="-52"/>
              </a:rPr>
              <a:t>ЗАМЕСТИТЕЛЬ МИНИСТРА</a:t>
            </a:r>
            <a:endParaRPr lang="ru-RU" sz="11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36" name="Скругленный прямоугольник 35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2968335" y="6258746"/>
            <a:ext cx="2645183" cy="38961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05A28"/>
                </a:solidFill>
                <a:latin typeface="Muller Narrow Light" pitchFamily="50" charset="-52"/>
              </a:rPr>
              <a:t>СЕКТОР ЦИФРОВОЙ ТРАНСФОРМАЦИИ КОНТРОЛЬНО-НАДЗОРНОЙ ДЕЯТЕЛЬНОСТИ</a:t>
            </a:r>
            <a:endParaRPr lang="ru-RU" sz="10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37" name="Скругленный прямоугольник 36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6060156" y="4177952"/>
            <a:ext cx="2415163" cy="64748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05A28"/>
                </a:solidFill>
                <a:latin typeface="Muller Narrow Light" pitchFamily="50" charset="-52"/>
              </a:rPr>
              <a:t>ОТДЕЛ ЛИЦЕНЗИРОВАНИЯ И КОНТРОЛЯ ПРОВЕДЕНИЯ ОБЩИХ СОБРАНИЙ СОБСТВЕННИКОВ ПОМЕЩЕНИЙ В МНОГОКВАРТИРНЫХ ДОМАХ</a:t>
            </a:r>
            <a:endParaRPr lang="ru-RU" sz="10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100" name="Скругленный прямоугольник 99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2978125" y="3682120"/>
            <a:ext cx="2336366" cy="49672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05A28"/>
                </a:solidFill>
                <a:latin typeface="Muller Narrow Light" pitchFamily="50" charset="-52"/>
              </a:rPr>
              <a:t>УПРАВЛЕНИЕ НАДЗОРА ЗА СОСТОЯНИЕМ ЖИЛИЩНОГО ФОНДА</a:t>
            </a:r>
            <a:endParaRPr lang="ru-RU" sz="10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104" name="Скругленный прямоугольник 103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284291" y="3743933"/>
            <a:ext cx="2336366" cy="49672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F05A28"/>
                </a:solidFill>
                <a:latin typeface="Muller Narrow Light" pitchFamily="50" charset="-52"/>
              </a:rPr>
              <a:t>УПРАВЛЕНИЕ ГОСУДАРСТВЕННОГО СТРОИТЕЛЬНОГО НАДЗОРА</a:t>
            </a:r>
            <a:endParaRPr lang="ru-RU" sz="10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cxnSp>
        <p:nvCxnSpPr>
          <p:cNvPr id="111" name="Прямая со стрелкой 110"/>
          <p:cNvCxnSpPr/>
          <p:nvPr/>
        </p:nvCxnSpPr>
        <p:spPr>
          <a:xfrm>
            <a:off x="7267738" y="2922145"/>
            <a:ext cx="0" cy="126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1691680" y="2897370"/>
            <a:ext cx="0" cy="133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>
            <a:off x="4211960" y="2898147"/>
            <a:ext cx="0" cy="133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>
            <a:endCxn id="104" idx="0"/>
          </p:cNvCxnSpPr>
          <p:nvPr/>
        </p:nvCxnSpPr>
        <p:spPr>
          <a:xfrm>
            <a:off x="1452474" y="3495811"/>
            <a:ext cx="0" cy="248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 flipV="1">
            <a:off x="2606492" y="5501857"/>
            <a:ext cx="316420" cy="156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2592240" y="6141549"/>
            <a:ext cx="316419" cy="204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flipH="1">
            <a:off x="8678008" y="3178475"/>
            <a:ext cx="8792" cy="2042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H="1">
            <a:off x="8196650" y="3178475"/>
            <a:ext cx="4901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/>
          <p:nvPr/>
        </p:nvCxnSpPr>
        <p:spPr>
          <a:xfrm flipH="1">
            <a:off x="8505770" y="5220668"/>
            <a:ext cx="1722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>
            <a:endCxn id="20" idx="3"/>
          </p:cNvCxnSpPr>
          <p:nvPr/>
        </p:nvCxnSpPr>
        <p:spPr>
          <a:xfrm flipH="1">
            <a:off x="8451065" y="3897059"/>
            <a:ext cx="2269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>
            <a:off x="5438446" y="3253080"/>
            <a:ext cx="0" cy="1500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 flipH="1">
            <a:off x="5150414" y="3254069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 стрелкой 158"/>
          <p:cNvCxnSpPr>
            <a:endCxn id="100" idx="3"/>
          </p:cNvCxnSpPr>
          <p:nvPr/>
        </p:nvCxnSpPr>
        <p:spPr>
          <a:xfrm flipH="1">
            <a:off x="5314491" y="3926758"/>
            <a:ext cx="123955" cy="3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 flipH="1">
            <a:off x="5310154" y="4753887"/>
            <a:ext cx="1282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Прямая со стрелкой 193"/>
          <p:cNvCxnSpPr/>
          <p:nvPr/>
        </p:nvCxnSpPr>
        <p:spPr>
          <a:xfrm flipH="1">
            <a:off x="8475319" y="4376650"/>
            <a:ext cx="2026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2601227" y="5937510"/>
            <a:ext cx="376898" cy="13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90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9A6A53BC-8FE6-5D43-AA1F-B228C554D086}"/>
              </a:ext>
            </a:extLst>
          </p:cNvPr>
          <p:cNvSpPr txBox="1"/>
          <p:nvPr/>
        </p:nvSpPr>
        <p:spPr>
          <a:xfrm>
            <a:off x="-1" y="823959"/>
            <a:ext cx="9144001" cy="59093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5099CB10-347E-9447-8722-791E6C7F3827}"/>
              </a:ext>
            </a:extLst>
          </p:cNvPr>
          <p:cNvSpPr/>
          <p:nvPr/>
        </p:nvSpPr>
        <p:spPr>
          <a:xfrm>
            <a:off x="388823" y="1046294"/>
            <a:ext cx="5472608" cy="223224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rgbClr val="F05A28"/>
              </a:solidFill>
            </a:endParaRPr>
          </a:p>
        </p:txBody>
      </p:sp>
      <p:pic>
        <p:nvPicPr>
          <p:cNvPr id="7" name="Рисунок 6" descr="Монеты">
            <a:extLst>
              <a:ext uri="{FF2B5EF4-FFF2-40B4-BE49-F238E27FC236}">
                <a16:creationId xmlns:a16="http://schemas.microsoft.com/office/drawing/2014/main" id="{FF6309ED-5E8C-C742-9FE5-FD98ECCF02A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39552" y="1268340"/>
            <a:ext cx="648072" cy="648072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0" y="22495"/>
            <a:ext cx="9144000" cy="814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338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 smtClean="0">
                <a:solidFill>
                  <a:srgbClr val="000000"/>
                </a:solidFill>
                <a:latin typeface="Muller Narrow Light" pitchFamily="50" charset="-52"/>
              </a:rPr>
              <a:t>СВЕДЕНИЯ О ДОХОДАХ И РАСХОДАХ МИНИСТЕРСТВА: ПЛАН И ИСПОЛНЕНИЕ ЗА 9 МЕСЯЦЕВ 2022 ГОДА</a:t>
            </a:r>
            <a:endParaRPr lang="ru-RU" sz="20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310606"/>
              </p:ext>
            </p:extLst>
          </p:nvPr>
        </p:nvGraphicFramePr>
        <p:xfrm>
          <a:off x="1331640" y="1342538"/>
          <a:ext cx="4320480" cy="166026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859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Muller Narrow ExtraBold" pitchFamily="50" charset="-52"/>
                        </a:rPr>
                        <a:t>МЛН.</a:t>
                      </a:r>
                      <a:r>
                        <a:rPr lang="ru-RU" sz="900" baseline="0" dirty="0" smtClean="0">
                          <a:latin typeface="Muller Narrow ExtraBold" pitchFamily="50" charset="-52"/>
                        </a:rPr>
                        <a:t> РУБ.</a:t>
                      </a:r>
                      <a:endParaRPr lang="ru-RU" sz="9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2022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ПЛАН*</a:t>
                      </a:r>
                      <a:endParaRPr lang="ru-RU" sz="12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9 мес. 2022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ФАКТ</a:t>
                      </a:r>
                      <a:endParaRPr lang="ru-RU" sz="12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ИСПОЛНЕНИЕ БЮДЖЕТА, %</a:t>
                      </a:r>
                      <a:endParaRPr lang="ru-RU" sz="12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20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Muller Narrow ExtraBold" pitchFamily="50" charset="-52"/>
                        </a:rPr>
                        <a:t>ДОХОДЫ</a:t>
                      </a:r>
                      <a:endParaRPr lang="ru-RU" sz="1200" b="1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0,91</a:t>
                      </a:r>
                      <a:endParaRPr lang="ru-RU" sz="12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0,19</a:t>
                      </a:r>
                      <a:endParaRPr lang="ru-RU" sz="12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20</a:t>
                      </a:r>
                      <a:endParaRPr lang="ru-RU" sz="12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20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05A28"/>
                          </a:solidFill>
                          <a:latin typeface="Muller Narrow ExtraBold" pitchFamily="50" charset="-52"/>
                        </a:rPr>
                        <a:t>РАСХОДЫ</a:t>
                      </a:r>
                      <a:endParaRPr lang="ru-RU" sz="1200" b="1" dirty="0">
                        <a:solidFill>
                          <a:srgbClr val="F05A28"/>
                        </a:solidFill>
                        <a:latin typeface="Muller Narrow ExtraBold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130,37</a:t>
                      </a:r>
                      <a:endParaRPr lang="ru-RU" sz="12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74,23</a:t>
                      </a:r>
                    </a:p>
                    <a:p>
                      <a:pPr algn="ctr"/>
                      <a:endParaRPr lang="ru-RU" sz="12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Muller Narrow ExtraBold" pitchFamily="50" charset="-52"/>
                        </a:rPr>
                        <a:t>56,94</a:t>
                      </a:r>
                      <a:endParaRPr lang="ru-RU" sz="1200" dirty="0">
                        <a:latin typeface="Muller Narrow ExtraBold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D9F5E8C3-CC4A-614E-8AE5-7E6BD29A3B88}"/>
              </a:ext>
            </a:extLst>
          </p:cNvPr>
          <p:cNvSpPr/>
          <p:nvPr/>
        </p:nvSpPr>
        <p:spPr>
          <a:xfrm>
            <a:off x="6084859" y="1592376"/>
            <a:ext cx="2888736" cy="1160588"/>
          </a:xfrm>
          <a:prstGeom prst="roundRect">
            <a:avLst/>
          </a:prstGeom>
          <a:solidFill>
            <a:srgbClr val="009DD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ru-RU" sz="1400" b="1" kern="0" dirty="0">
                <a:solidFill>
                  <a:prstClr val="white"/>
                </a:solidFill>
                <a:latin typeface="Muller Narrow ExtraBold" pitchFamily="50" charset="-52"/>
              </a:rPr>
              <a:t>Закон Мурманской области от </a:t>
            </a:r>
            <a:r>
              <a:rPr lang="ru-RU" sz="1400" b="1" kern="0" dirty="0" smtClean="0">
                <a:solidFill>
                  <a:prstClr val="white"/>
                </a:solidFill>
                <a:latin typeface="Muller Narrow ExtraBold" pitchFamily="50" charset="-52"/>
              </a:rPr>
              <a:t>16.12.2021 </a:t>
            </a:r>
            <a:r>
              <a:rPr lang="ru-RU" sz="1400" b="1" kern="0" dirty="0">
                <a:solidFill>
                  <a:prstClr val="white"/>
                </a:solidFill>
                <a:latin typeface="Muller Narrow ExtraBold" pitchFamily="50" charset="-52"/>
              </a:rPr>
              <a:t>№ </a:t>
            </a:r>
            <a:r>
              <a:rPr lang="ru-RU" sz="1400" b="1" kern="0" dirty="0" smtClean="0">
                <a:solidFill>
                  <a:prstClr val="white"/>
                </a:solidFill>
                <a:latin typeface="Muller Narrow ExtraBold" pitchFamily="50" charset="-52"/>
              </a:rPr>
              <a:t>2712-01-ЗМО</a:t>
            </a:r>
            <a:r>
              <a:rPr lang="ru-RU" sz="1400" b="1" kern="0" dirty="0">
                <a:solidFill>
                  <a:prstClr val="white"/>
                </a:solidFill>
                <a:latin typeface="Muller Narrow ExtraBold" pitchFamily="50" charset="-52"/>
              </a:rPr>
              <a:t/>
            </a:r>
            <a:br>
              <a:rPr lang="ru-RU" sz="1400" b="1" kern="0" dirty="0">
                <a:solidFill>
                  <a:prstClr val="white"/>
                </a:solidFill>
                <a:latin typeface="Muller Narrow ExtraBold" pitchFamily="50" charset="-52"/>
              </a:rPr>
            </a:br>
            <a:r>
              <a:rPr lang="ru-RU" sz="1400" b="1" kern="0" dirty="0">
                <a:solidFill>
                  <a:prstClr val="white"/>
                </a:solidFill>
                <a:latin typeface="Muller Narrow ExtraBold" pitchFamily="50" charset="-52"/>
              </a:rPr>
              <a:t>«Об областном бюджете на </a:t>
            </a:r>
            <a:r>
              <a:rPr lang="ru-RU" sz="1400" b="1" kern="0" dirty="0" smtClean="0">
                <a:solidFill>
                  <a:prstClr val="white"/>
                </a:solidFill>
                <a:latin typeface="Muller Narrow ExtraBold" pitchFamily="50" charset="-52"/>
              </a:rPr>
              <a:t>2022 </a:t>
            </a:r>
            <a:r>
              <a:rPr lang="ru-RU" sz="1400" b="1" kern="0" dirty="0">
                <a:solidFill>
                  <a:prstClr val="white"/>
                </a:solidFill>
                <a:latin typeface="Muller Narrow ExtraBold" pitchFamily="50" charset="-52"/>
              </a:rPr>
              <a:t>год и на плановый период </a:t>
            </a:r>
            <a:r>
              <a:rPr lang="ru-RU" sz="1400" b="1" kern="0" dirty="0" smtClean="0">
                <a:solidFill>
                  <a:prstClr val="white"/>
                </a:solidFill>
                <a:latin typeface="Muller Narrow ExtraBold" pitchFamily="50" charset="-52"/>
              </a:rPr>
              <a:t>2023 </a:t>
            </a:r>
            <a:r>
              <a:rPr lang="ru-RU" sz="1400" b="1" kern="0" dirty="0">
                <a:solidFill>
                  <a:prstClr val="white"/>
                </a:solidFill>
                <a:latin typeface="Muller Narrow ExtraBold" pitchFamily="50" charset="-52"/>
              </a:rPr>
              <a:t>и </a:t>
            </a:r>
            <a:r>
              <a:rPr lang="ru-RU" sz="1400" b="1" kern="0" dirty="0" smtClean="0">
                <a:solidFill>
                  <a:prstClr val="white"/>
                </a:solidFill>
                <a:latin typeface="Muller Narrow ExtraBold" pitchFamily="50" charset="-52"/>
              </a:rPr>
              <a:t>2024 </a:t>
            </a:r>
            <a:r>
              <a:rPr lang="ru-RU" sz="1400" b="1" kern="0" dirty="0">
                <a:solidFill>
                  <a:prstClr val="white"/>
                </a:solidFill>
                <a:latin typeface="Muller Narrow ExtraBold" pitchFamily="50" charset="-52"/>
              </a:rPr>
              <a:t>годов»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</a:endParaRPr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166491FF-663F-594D-AF2E-9764637851BC}"/>
              </a:ext>
            </a:extLst>
          </p:cNvPr>
          <p:cNvSpPr txBox="1">
            <a:spLocks/>
          </p:cNvSpPr>
          <p:nvPr/>
        </p:nvSpPr>
        <p:spPr>
          <a:xfrm>
            <a:off x="539552" y="5307962"/>
            <a:ext cx="4896544" cy="395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338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u="sng" dirty="0" smtClean="0">
                <a:solidFill>
                  <a:srgbClr val="F05A28"/>
                </a:solidFill>
                <a:latin typeface="Muller Narrow ExtraBold" pitchFamily="50" charset="-52"/>
              </a:rPr>
              <a:t>ФАКТИЧЕСКИЕ РАСХОДЫ БЮДЖЕТА, тыс. руб.</a:t>
            </a:r>
            <a:endParaRPr lang="ru-RU" sz="1800" u="sng" dirty="0">
              <a:solidFill>
                <a:srgbClr val="F05A28"/>
              </a:solidFill>
              <a:latin typeface="Muller Narrow ExtraBold" pitchFamily="50" charset="-52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166491FF-663F-594D-AF2E-9764637851BC}"/>
              </a:ext>
            </a:extLst>
          </p:cNvPr>
          <p:cNvSpPr txBox="1">
            <a:spLocks/>
          </p:cNvSpPr>
          <p:nvPr/>
        </p:nvSpPr>
        <p:spPr>
          <a:xfrm>
            <a:off x="539552" y="3502496"/>
            <a:ext cx="4896544" cy="552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38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u="sng" dirty="0" smtClean="0">
                <a:solidFill>
                  <a:srgbClr val="0C83CB"/>
                </a:solidFill>
                <a:latin typeface="Muller Narrow ExtraBold" pitchFamily="50" charset="-52"/>
              </a:rPr>
              <a:t>ФАКТИЧЕСКИЕ ДОХОДЫ БЮДЖЕТА, тыс. руб.</a:t>
            </a:r>
            <a:endParaRPr lang="ru-RU" sz="1800" u="sng" dirty="0">
              <a:solidFill>
                <a:srgbClr val="0C83CB"/>
              </a:solidFill>
              <a:latin typeface="Muller Narrow ExtraBold" pitchFamily="50" charset="-52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B2199412-2C0D-0640-A822-2A60BE5210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312" y="4054732"/>
            <a:ext cx="1373051" cy="1373051"/>
          </a:xfrm>
          <a:prstGeom prst="rect">
            <a:avLst/>
          </a:prstGeom>
        </p:spPr>
      </p:pic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7CC2188C-8EC3-1349-9B4B-871FC5C197BC}"/>
              </a:ext>
            </a:extLst>
          </p:cNvPr>
          <p:cNvSpPr/>
          <p:nvPr/>
        </p:nvSpPr>
        <p:spPr>
          <a:xfrm>
            <a:off x="388822" y="4149079"/>
            <a:ext cx="4675621" cy="488915"/>
          </a:xfrm>
          <a:prstGeom prst="round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Muller Narrow Light" pitchFamily="50" charset="-52"/>
              </a:rPr>
              <a:t>ОПЛАТА ГОСПОШЛИНЫ ЗА ВЫДАЧУ ЛИЦЕНЗИЙ НА ОСУЩЕСТВЛЕНИЕ ДЕЯТЕЛЬНОСТИ ПО УПРАВЛЕНИЮ МКД</a:t>
            </a:r>
            <a:endParaRPr lang="ru-RU" sz="1200" dirty="0">
              <a:latin typeface="Muller Narrow Light" pitchFamily="50" charset="-52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5287871" y="4149080"/>
            <a:ext cx="1593975" cy="32476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rgbClr val="000000"/>
                </a:solidFill>
                <a:latin typeface="Muller Narrow ExtraBold" pitchFamily="50" charset="-52"/>
              </a:rPr>
              <a:t>185 ТЫС. РУБЛЕЙ</a:t>
            </a:r>
            <a:endParaRPr lang="ru-RU" sz="1200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7CC2188C-8EC3-1349-9B4B-871FC5C197BC}"/>
              </a:ext>
            </a:extLst>
          </p:cNvPr>
          <p:cNvSpPr/>
          <p:nvPr/>
        </p:nvSpPr>
        <p:spPr>
          <a:xfrm>
            <a:off x="767844" y="4853988"/>
            <a:ext cx="3265075" cy="269729"/>
          </a:xfrm>
          <a:prstGeom prst="roundRect">
            <a:avLst/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Muller Narrow Light" pitchFamily="50" charset="-52"/>
              </a:rPr>
              <a:t>ОПЛАТА АДМИНИСТРАТИВНЫХ ШТРАФОВ</a:t>
            </a:r>
            <a:endParaRPr lang="ru-RU" sz="1200" dirty="0">
              <a:latin typeface="Muller Narrow Light" pitchFamily="50" charset="-52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4267456" y="4853988"/>
            <a:ext cx="1817403" cy="32476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rgbClr val="000000"/>
                </a:solidFill>
                <a:latin typeface="Muller Narrow ExtraBold" pitchFamily="50" charset="-52"/>
              </a:rPr>
              <a:t>3 526,81 ТЫС. РУБЛЕЙ</a:t>
            </a:r>
            <a:endParaRPr lang="ru-RU" sz="1200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7CC2188C-8EC3-1349-9B4B-871FC5C197BC}"/>
              </a:ext>
            </a:extLst>
          </p:cNvPr>
          <p:cNvSpPr/>
          <p:nvPr/>
        </p:nvSpPr>
        <p:spPr>
          <a:xfrm>
            <a:off x="370821" y="5815017"/>
            <a:ext cx="4693622" cy="638319"/>
          </a:xfrm>
          <a:prstGeom prst="round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bg1"/>
                </a:solidFill>
                <a:latin typeface="Muller Narrow Light" pitchFamily="50" charset="-52"/>
              </a:rPr>
              <a:t>РЕАЛИЗАЦИЯ ГОСУДАРСТВЕННОЙ ПРОГРАММЫ МУРМАНСКОЙ ОБЛАСТИ  «КОМФОРТНОЕ ЖИЛЬЕ И ГОРОДСКАЯ СРЕДА»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Muller Narrow Light" pitchFamily="50" charset="-52"/>
              </a:rPr>
              <a:t> </a:t>
            </a:r>
            <a:endParaRPr lang="ru-RU" sz="1200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5373711" y="5977398"/>
            <a:ext cx="2693126" cy="32476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rgbClr val="000000"/>
                </a:solidFill>
                <a:latin typeface="Muller Narrow ExtraBold" pitchFamily="50" charset="-52"/>
              </a:rPr>
              <a:t>74 229 ТЫС. РУБЛЕЙ</a:t>
            </a:r>
            <a:endParaRPr lang="ru-RU" sz="1200" dirty="0">
              <a:solidFill>
                <a:srgbClr val="000000"/>
              </a:solidFill>
              <a:latin typeface="Muller Narrow ExtraBold" pitchFamily="50" charset="-52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831428"/>
              </p:ext>
            </p:extLst>
          </p:nvPr>
        </p:nvGraphicFramePr>
        <p:xfrm>
          <a:off x="685688" y="3004021"/>
          <a:ext cx="4878877" cy="282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8877">
                  <a:extLst>
                    <a:ext uri="{9D8B030D-6E8A-4147-A177-3AD203B41FA5}">
                      <a16:colId xmlns:a16="http://schemas.microsoft.com/office/drawing/2014/main" val="1726720427"/>
                    </a:ext>
                  </a:extLst>
                </a:gridCol>
              </a:tblGrid>
              <a:tr h="28248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*- утверждено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Законом Мурманской области об областном бюджете на 2022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304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9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9A6A53BC-8FE6-5D43-AA1F-B228C554D086}"/>
              </a:ext>
            </a:extLst>
          </p:cNvPr>
          <p:cNvSpPr txBox="1"/>
          <p:nvPr/>
        </p:nvSpPr>
        <p:spPr>
          <a:xfrm>
            <a:off x="-1" y="731121"/>
            <a:ext cx="9144001" cy="59093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5099CB10-347E-9447-8722-791E6C7F3827}"/>
              </a:ext>
            </a:extLst>
          </p:cNvPr>
          <p:cNvSpPr/>
          <p:nvPr/>
        </p:nvSpPr>
        <p:spPr>
          <a:xfrm>
            <a:off x="4716014" y="1925265"/>
            <a:ext cx="4320480" cy="2701591"/>
          </a:xfrm>
          <a:prstGeom prst="roundRect">
            <a:avLst/>
          </a:prstGeom>
          <a:solidFill>
            <a:schemeClr val="bg1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527175"/>
            <a:endParaRPr lang="ru-RU" sz="1600" dirty="0" smtClean="0">
              <a:solidFill>
                <a:srgbClr val="F05A28"/>
              </a:solidFill>
            </a:endParaRPr>
          </a:p>
          <a:p>
            <a:pPr marL="1527175"/>
            <a:endParaRPr lang="ru-RU" sz="1100" dirty="0" smtClean="0">
              <a:solidFill>
                <a:srgbClr val="F05A28"/>
              </a:solidFill>
            </a:endParaRPr>
          </a:p>
          <a:p>
            <a:pPr marL="1527175"/>
            <a:r>
              <a:rPr lang="ru-RU" sz="1600" dirty="0" smtClean="0">
                <a:solidFill>
                  <a:srgbClr val="F05A28"/>
                </a:solidFill>
              </a:rPr>
              <a:t>СТЕПЕНЬ ДОСТИЖЕНИЯ ПОКАЗАТЕЛЕЙ</a:t>
            </a:r>
          </a:p>
          <a:p>
            <a:pPr marL="1527175" algn="ctr"/>
            <a:endParaRPr lang="ru-RU" sz="1200" dirty="0">
              <a:solidFill>
                <a:srgbClr val="F05A28"/>
              </a:solidFill>
            </a:endParaRPr>
          </a:p>
          <a:p>
            <a:pPr marL="1527175" algn="ctr"/>
            <a:endParaRPr lang="ru-RU" sz="1200" dirty="0" smtClean="0">
              <a:solidFill>
                <a:srgbClr val="F05A28"/>
              </a:solidFill>
            </a:endParaRPr>
          </a:p>
          <a:p>
            <a:r>
              <a:rPr lang="ru-RU" sz="1600" dirty="0" smtClean="0">
                <a:solidFill>
                  <a:srgbClr val="0C83CB"/>
                </a:solidFill>
              </a:rPr>
              <a:t>ВЫСКОКИЙ </a:t>
            </a:r>
          </a:p>
          <a:p>
            <a:r>
              <a:rPr lang="ru-RU" sz="1600" dirty="0" smtClean="0">
                <a:solidFill>
                  <a:srgbClr val="0C83CB"/>
                </a:solidFill>
              </a:rPr>
              <a:t>УРОВЕНЬ</a:t>
            </a:r>
          </a:p>
          <a:p>
            <a:r>
              <a:rPr lang="ru-RU" sz="1600" dirty="0" smtClean="0">
                <a:solidFill>
                  <a:srgbClr val="0C83CB"/>
                </a:solidFill>
              </a:rPr>
              <a:t>ЭФФЕКТИВНОСТИ</a:t>
            </a:r>
          </a:p>
          <a:p>
            <a:pPr marL="182563"/>
            <a:r>
              <a:rPr lang="ru-RU" sz="1600" dirty="0" smtClean="0">
                <a:solidFill>
                  <a:srgbClr val="F05A28"/>
                </a:solidFill>
              </a:rPr>
              <a:t>СТЕПЕНЬ ВЫПОЛНЕНИЯ </a:t>
            </a:r>
          </a:p>
          <a:p>
            <a:pPr marL="182563"/>
            <a:r>
              <a:rPr lang="ru-RU" sz="1600" dirty="0" smtClean="0">
                <a:solidFill>
                  <a:srgbClr val="F05A28"/>
                </a:solidFill>
              </a:rPr>
              <a:t>МЕРОПРИЯТИЙ</a:t>
            </a:r>
            <a:endParaRPr lang="ru-RU" sz="1600" dirty="0">
              <a:solidFill>
                <a:srgbClr val="F05A28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0" y="22495"/>
            <a:ext cx="9144000" cy="814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338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 smtClean="0">
                <a:latin typeface="Muller Narrow Light" pitchFamily="50" charset="-52"/>
              </a:rPr>
              <a:t>ГП «КОМФОРТНОЕ ЖИЛЬЕ И ГОРОДСКАЯ СРЕДА» </a:t>
            </a:r>
            <a:r>
              <a:rPr lang="ru-RU" sz="1400" b="1" dirty="0" smtClean="0">
                <a:latin typeface="Muller Narrow Light" pitchFamily="50" charset="-52"/>
              </a:rPr>
              <a:t>(ПМО от 13.11.2020 № 795-ПП)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166491FF-663F-594D-AF2E-9764637851BC}"/>
              </a:ext>
            </a:extLst>
          </p:cNvPr>
          <p:cNvSpPr txBox="1">
            <a:spLocks/>
          </p:cNvSpPr>
          <p:nvPr/>
        </p:nvSpPr>
        <p:spPr>
          <a:xfrm>
            <a:off x="5508104" y="4606322"/>
            <a:ext cx="3312368" cy="552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38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u="sng" dirty="0" smtClean="0">
                <a:solidFill>
                  <a:srgbClr val="0C83CB"/>
                </a:solidFill>
                <a:latin typeface="Muller Narrow ExtraBold" pitchFamily="50" charset="-52"/>
              </a:rPr>
              <a:t>ДИНАМИКА ИСПОЛНЕНИЯ ГП, МЛН. РУБ.</a:t>
            </a:r>
            <a:endParaRPr lang="ru-RU" sz="1200" b="1" u="sng" dirty="0">
              <a:solidFill>
                <a:srgbClr val="0C83CB"/>
              </a:solidFill>
              <a:latin typeface="Muller Narrow ExtraBold" pitchFamily="50" charset="-52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8F05503D-87D0-D548-BBBA-3DBFB0E25A72}"/>
              </a:ext>
            </a:extLst>
          </p:cNvPr>
          <p:cNvSpPr/>
          <p:nvPr/>
        </p:nvSpPr>
        <p:spPr>
          <a:xfrm>
            <a:off x="148681" y="980728"/>
            <a:ext cx="4063279" cy="4281487"/>
          </a:xfrm>
          <a:prstGeom prst="roundRect">
            <a:avLst/>
          </a:prstGeom>
          <a:solidFill>
            <a:schemeClr val="bg1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05A28"/>
                </a:solidFill>
                <a:latin typeface="Muller Narrow ExtraBold" pitchFamily="50" charset="-52"/>
              </a:rPr>
              <a:t>ЦЕЛЬ ГП- </a:t>
            </a:r>
            <a:r>
              <a:rPr lang="ru-RU" sz="1600" b="1" dirty="0" smtClean="0">
                <a:solidFill>
                  <a:srgbClr val="F05A28"/>
                </a:solidFill>
                <a:latin typeface="Muller Narrow ExtraBold" pitchFamily="50" charset="-52"/>
              </a:rPr>
              <a:t>повышение </a:t>
            </a:r>
            <a:r>
              <a:rPr lang="ru-RU" sz="1600" b="1" dirty="0">
                <a:solidFill>
                  <a:srgbClr val="F05A28"/>
                </a:solidFill>
                <a:latin typeface="Muller Narrow ExtraBold" pitchFamily="50" charset="-52"/>
              </a:rPr>
              <a:t>доступности жилья и качества жилищного обеспечения населения области, а также качества и надежности предоставления жилищно-коммунальных </a:t>
            </a:r>
            <a:r>
              <a:rPr lang="ru-RU" sz="1600" b="1" dirty="0" smtClean="0">
                <a:solidFill>
                  <a:srgbClr val="F05A28"/>
                </a:solidFill>
                <a:latin typeface="Muller Narrow ExtraBold" pitchFamily="50" charset="-52"/>
              </a:rPr>
              <a:t>услуг, повышение </a:t>
            </a:r>
            <a:r>
              <a:rPr lang="ru-RU" sz="1600" b="1" dirty="0">
                <a:solidFill>
                  <a:srgbClr val="F05A28"/>
                </a:solidFill>
                <a:latin typeface="Muller Narrow ExtraBold" pitchFamily="50" charset="-52"/>
              </a:rPr>
              <a:t>уровня благоустройства территорий муниципальных образований области</a:t>
            </a:r>
          </a:p>
          <a:p>
            <a:endParaRPr lang="ru-RU" sz="1000" b="1" dirty="0" smtClean="0">
              <a:solidFill>
                <a:srgbClr val="282828"/>
              </a:solidFill>
              <a:latin typeface="Muller Narrow Light" pitchFamily="50" charset="-52"/>
            </a:endParaRPr>
          </a:p>
          <a:p>
            <a:r>
              <a:rPr lang="ru-RU" sz="1600" b="1" dirty="0" smtClean="0">
                <a:solidFill>
                  <a:srgbClr val="282828"/>
                </a:solidFill>
                <a:latin typeface="Muller Narrow ExtraBold" pitchFamily="50" charset="-52"/>
              </a:rPr>
              <a:t>ЗАДАЧИ:</a:t>
            </a:r>
            <a:endParaRPr lang="ru-RU" sz="1600" b="1" dirty="0">
              <a:solidFill>
                <a:srgbClr val="282828"/>
              </a:solidFill>
              <a:latin typeface="Muller Narrow ExtraBold" pitchFamily="50" charset="-52"/>
            </a:endParaRPr>
          </a:p>
          <a:p>
            <a:r>
              <a:rPr lang="ru-RU" sz="1600" dirty="0" smtClean="0">
                <a:solidFill>
                  <a:srgbClr val="282828"/>
                </a:solidFill>
                <a:latin typeface="Muller Narrow Light" pitchFamily="50" charset="-52"/>
              </a:rPr>
              <a:t>- обеспечение </a:t>
            </a:r>
            <a:r>
              <a:rPr lang="ru-RU" sz="1600" b="1" dirty="0">
                <a:solidFill>
                  <a:srgbClr val="282828"/>
                </a:solidFill>
                <a:latin typeface="Muller Narrow ExtraBold" pitchFamily="50" charset="-52"/>
              </a:rPr>
              <a:t>удобного</a:t>
            </a:r>
            <a:r>
              <a:rPr lang="ru-RU" sz="1600" dirty="0">
                <a:solidFill>
                  <a:srgbClr val="282828"/>
                </a:solidFill>
                <a:latin typeface="Muller Narrow Light" pitchFamily="50" charset="-52"/>
              </a:rPr>
              <a:t> и безопасного проживания населения Мурманской области</a:t>
            </a:r>
          </a:p>
          <a:p>
            <a:r>
              <a:rPr lang="ru-RU" sz="1600" dirty="0" smtClean="0">
                <a:solidFill>
                  <a:srgbClr val="282828"/>
                </a:solidFill>
                <a:latin typeface="Muller Narrow Light" pitchFamily="50" charset="-52"/>
              </a:rPr>
              <a:t>- содействие </a:t>
            </a:r>
            <a:r>
              <a:rPr lang="ru-RU" sz="1600" b="1" dirty="0">
                <a:solidFill>
                  <a:srgbClr val="282828"/>
                </a:solidFill>
                <a:latin typeface="Muller Narrow ExtraBold" pitchFamily="50" charset="-52"/>
              </a:rPr>
              <a:t>повышению</a:t>
            </a:r>
            <a:r>
              <a:rPr lang="ru-RU" sz="1600" dirty="0">
                <a:solidFill>
                  <a:srgbClr val="282828"/>
                </a:solidFill>
                <a:latin typeface="Muller Narrow Light" pitchFamily="50" charset="-52"/>
              </a:rPr>
              <a:t> уровня благоустроенности территорий региона</a:t>
            </a:r>
          </a:p>
          <a:p>
            <a:r>
              <a:rPr lang="ru-RU" sz="1600" dirty="0" smtClean="0">
                <a:solidFill>
                  <a:srgbClr val="282828"/>
                </a:solidFill>
                <a:latin typeface="Muller Narrow Light" pitchFamily="50" charset="-52"/>
              </a:rPr>
              <a:t>- </a:t>
            </a:r>
            <a:r>
              <a:rPr lang="ru-RU" sz="1600" b="1" dirty="0" smtClean="0">
                <a:solidFill>
                  <a:srgbClr val="282828"/>
                </a:solidFill>
                <a:latin typeface="Muller Narrow ExtraBold" pitchFamily="50" charset="-52"/>
              </a:rPr>
              <a:t>усиление</a:t>
            </a:r>
            <a:r>
              <a:rPr lang="ru-RU" sz="1600" dirty="0" smtClean="0">
                <a:solidFill>
                  <a:srgbClr val="282828"/>
                </a:solidFill>
                <a:latin typeface="Muller Narrow Light" pitchFamily="50" charset="-52"/>
              </a:rPr>
              <a:t> </a:t>
            </a:r>
            <a:r>
              <a:rPr lang="ru-RU" sz="1600" dirty="0">
                <a:solidFill>
                  <a:srgbClr val="282828"/>
                </a:solidFill>
                <a:latin typeface="Muller Narrow Light" pitchFamily="50" charset="-52"/>
              </a:rPr>
              <a:t>государственного </a:t>
            </a:r>
            <a:r>
              <a:rPr lang="ru-RU" sz="1600" b="1" dirty="0">
                <a:solidFill>
                  <a:srgbClr val="282828"/>
                </a:solidFill>
                <a:latin typeface="Muller Narrow ExtraBold" pitchFamily="50" charset="-52"/>
              </a:rPr>
              <a:t>контроля</a:t>
            </a:r>
            <a:r>
              <a:rPr lang="ru-RU" sz="1600" b="1" dirty="0">
                <a:solidFill>
                  <a:srgbClr val="282828"/>
                </a:solidFill>
                <a:latin typeface="Muller Narrow Light" pitchFamily="50" charset="-52"/>
              </a:rPr>
              <a:t> </a:t>
            </a:r>
            <a:r>
              <a:rPr lang="ru-RU" sz="1600" b="1" dirty="0">
                <a:solidFill>
                  <a:srgbClr val="282828"/>
                </a:solidFill>
                <a:latin typeface="Muller Narrow ExtraBold" pitchFamily="50" charset="-52"/>
              </a:rPr>
              <a:t>(надзора) </a:t>
            </a:r>
            <a:r>
              <a:rPr lang="ru-RU" sz="1600" dirty="0">
                <a:solidFill>
                  <a:srgbClr val="282828"/>
                </a:solidFill>
                <a:latin typeface="Muller Narrow Light" pitchFamily="50" charset="-52"/>
              </a:rPr>
              <a:t>в жилищно-коммунальной сфере</a:t>
            </a:r>
          </a:p>
        </p:txBody>
      </p:sp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108721" y="5319522"/>
            <a:ext cx="5123297" cy="421268"/>
          </a:xfrm>
          <a:prstGeom prst="roundRect">
            <a:avLst/>
          </a:prstGeom>
          <a:solidFill>
            <a:srgbClr val="0C83C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latin typeface="Muller Narrow ExtraBold" pitchFamily="50" charset="-52"/>
              </a:rPr>
              <a:t>Ответственный исполнитель – </a:t>
            </a:r>
          </a:p>
          <a:p>
            <a:r>
              <a:rPr lang="ru-RU" sz="1200" b="1" dirty="0" smtClean="0">
                <a:latin typeface="Muller Narrow ExtraBold" pitchFamily="50" charset="-52"/>
              </a:rPr>
              <a:t>Министерство строительства Мурманской области</a:t>
            </a:r>
            <a:endParaRPr lang="ru-RU" sz="3200" b="1" dirty="0">
              <a:latin typeface="Muller Narrow ExtraBold" pitchFamily="50" charset="-52"/>
            </a:endParaRPr>
          </a:p>
        </p:txBody>
      </p:sp>
      <p:sp>
        <p:nvSpPr>
          <p:cNvPr id="17" name="Скругленный прямоугольник 16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108720" y="5805264"/>
            <a:ext cx="5123297" cy="7237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C83CB"/>
                </a:solidFill>
                <a:latin typeface="Muller Narrow Light" pitchFamily="50" charset="-52"/>
              </a:rPr>
              <a:t>СОИСПОЛНИТЕЛИ ГП: </a:t>
            </a:r>
          </a:p>
          <a:p>
            <a:r>
              <a:rPr lang="ru-RU" sz="1200" dirty="0" smtClean="0">
                <a:solidFill>
                  <a:srgbClr val="0C83CB"/>
                </a:solidFill>
                <a:latin typeface="Muller Narrow Light" pitchFamily="50" charset="-52"/>
              </a:rPr>
              <a:t>Минэнерго </a:t>
            </a:r>
            <a:r>
              <a:rPr lang="ru-RU" sz="1200" dirty="0">
                <a:solidFill>
                  <a:srgbClr val="0C83CB"/>
                </a:solidFill>
                <a:latin typeface="Muller Narrow Light" pitchFamily="50" charset="-52"/>
              </a:rPr>
              <a:t>и ЖКХ </a:t>
            </a:r>
            <a:r>
              <a:rPr lang="ru-RU" sz="1200" dirty="0" smtClean="0">
                <a:solidFill>
                  <a:srgbClr val="0C83CB"/>
                </a:solidFill>
                <a:latin typeface="Muller Narrow Light" pitchFamily="50" charset="-52"/>
              </a:rPr>
              <a:t>МО, Минфин МО, ГЖИ МО, Минтранс МО, МИО МО, </a:t>
            </a:r>
            <a:r>
              <a:rPr lang="ru-RU" sz="1200" dirty="0" err="1" smtClean="0">
                <a:solidFill>
                  <a:srgbClr val="0C83CB"/>
                </a:solidFill>
                <a:latin typeface="Muller Narrow Light" pitchFamily="50" charset="-52"/>
              </a:rPr>
              <a:t>Минград</a:t>
            </a:r>
            <a:r>
              <a:rPr lang="ru-RU" sz="1200" dirty="0" smtClean="0">
                <a:solidFill>
                  <a:srgbClr val="0C83CB"/>
                </a:solidFill>
                <a:latin typeface="Muller Narrow Light" pitchFamily="50" charset="-52"/>
              </a:rPr>
              <a:t> МО</a:t>
            </a:r>
            <a:endParaRPr lang="ru-RU" sz="1200" dirty="0">
              <a:solidFill>
                <a:srgbClr val="0C83CB"/>
              </a:solidFill>
              <a:latin typeface="Muller Narrow Light" pitchFamily="50" charset="-52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5099CB10-347E-9447-8722-791E6C7F3827}"/>
              </a:ext>
            </a:extLst>
          </p:cNvPr>
          <p:cNvSpPr/>
          <p:nvPr/>
        </p:nvSpPr>
        <p:spPr>
          <a:xfrm>
            <a:off x="4716016" y="1867034"/>
            <a:ext cx="4320478" cy="553854"/>
          </a:xfrm>
          <a:prstGeom prst="roundRect">
            <a:avLst/>
          </a:prstGeom>
          <a:solidFill>
            <a:srgbClr val="0C83C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Muller Narrow ExtraBold" pitchFamily="50" charset="-52"/>
              </a:rPr>
              <a:t>ОЦЕНКА ЭФФЕКТИВНОСТИ ИСПОЛНЕНИЯ ГП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Muller Narrow ExtraBold" pitchFamily="50" charset="-52"/>
              </a:rPr>
              <a:t>ЗА 9 мес. 2021 ГОДА</a:t>
            </a:r>
            <a:endParaRPr lang="ru-RU" sz="1400" b="1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56726175"/>
              </p:ext>
            </p:extLst>
          </p:nvPr>
        </p:nvGraphicFramePr>
        <p:xfrm>
          <a:off x="6156176" y="4803481"/>
          <a:ext cx="2592287" cy="1816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4788024" y="2480441"/>
            <a:ext cx="1594905" cy="811585"/>
          </a:xfrm>
          <a:prstGeom prst="roundRect">
            <a:avLst/>
          </a:prstGeom>
          <a:solidFill>
            <a:srgbClr val="0C83C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latin typeface="Muller Narrow ExtraBold" pitchFamily="50" charset="-52"/>
              </a:rPr>
              <a:t>100%</a:t>
            </a:r>
            <a:endParaRPr lang="ru-RU" sz="3200" b="1" dirty="0">
              <a:latin typeface="Muller Narrow ExtraBold" pitchFamily="50" charset="-52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5940152" y="3038633"/>
            <a:ext cx="1594905" cy="811585"/>
          </a:xfrm>
          <a:prstGeom prst="roundRect">
            <a:avLst/>
          </a:prstGeom>
          <a:solidFill>
            <a:srgbClr val="F05A28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latin typeface="Muller Narrow ExtraBold" pitchFamily="50" charset="-52"/>
              </a:rPr>
              <a:t>100%</a:t>
            </a:r>
            <a:endParaRPr lang="ru-RU" sz="3200" b="1" dirty="0">
              <a:latin typeface="Muller Narrow ExtraBold" pitchFamily="50" charset="-52"/>
            </a:endParaRPr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7225567" y="3667674"/>
            <a:ext cx="1594905" cy="811585"/>
          </a:xfrm>
          <a:prstGeom prst="roundRect">
            <a:avLst/>
          </a:prstGeom>
          <a:solidFill>
            <a:srgbClr val="0C83C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latin typeface="Muller Narrow ExtraBold" pitchFamily="50" charset="-52"/>
              </a:rPr>
              <a:t>100%</a:t>
            </a:r>
            <a:endParaRPr lang="ru-RU" sz="3200" b="1" dirty="0">
              <a:latin typeface="Muller Narrow ExtraBold" pitchFamily="50" charset="-52"/>
            </a:endParaRPr>
          </a:p>
        </p:txBody>
      </p:sp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6737604" y="836713"/>
            <a:ext cx="2298890" cy="811585"/>
          </a:xfrm>
          <a:prstGeom prst="roundRect">
            <a:avLst/>
          </a:prstGeom>
          <a:solidFill>
            <a:srgbClr val="F05A28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50" dirty="0">
                <a:latin typeface="Muller Narrow Light" pitchFamily="50" charset="-52"/>
              </a:rPr>
              <a:t>подпрограмма  5 "Обеспечение осуществления государственного контроля (надзора) в жилищно-коммунальной сфере"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01E3AEC-1E2B-0541-BA89-D2AC16F897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3774" y="790590"/>
            <a:ext cx="903830" cy="90383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991D1542-91AF-484C-98AF-208BF86FB9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6962" y="5007811"/>
            <a:ext cx="797453" cy="797453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57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9A6A53BC-8FE6-5D43-AA1F-B228C554D086}"/>
              </a:ext>
            </a:extLst>
          </p:cNvPr>
          <p:cNvSpPr txBox="1"/>
          <p:nvPr/>
        </p:nvSpPr>
        <p:spPr>
          <a:xfrm>
            <a:off x="-1" y="730942"/>
            <a:ext cx="9144001" cy="59093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0" y="22495"/>
            <a:ext cx="9144000" cy="814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338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>
                <a:latin typeface="Muller Narrow Light" pitchFamily="50" charset="-52"/>
              </a:rPr>
              <a:t>О РЕЗУЛЬТАТАХ РАБОТЫ ИНСПЕКЦИИ В 1 КВАРТАЛЕ 2021 ГОДА</a:t>
            </a:r>
            <a:endParaRPr lang="ru-RU" sz="1200" b="1" dirty="0">
              <a:latin typeface="Muller Narrow Light" pitchFamily="50" charset="-52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8F05503D-87D0-D548-BBBA-3DBFB0E25A72}"/>
              </a:ext>
            </a:extLst>
          </p:cNvPr>
          <p:cNvSpPr/>
          <p:nvPr/>
        </p:nvSpPr>
        <p:spPr>
          <a:xfrm>
            <a:off x="349872" y="2204999"/>
            <a:ext cx="3816424" cy="2016090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600" b="1" dirty="0" smtClean="0">
                <a:solidFill>
                  <a:srgbClr val="0082C8"/>
                </a:solidFill>
                <a:latin typeface="Muller Narrow Light" pitchFamily="50" charset="-52"/>
              </a:rPr>
              <a:t>                   </a:t>
            </a:r>
            <a:r>
              <a:rPr lang="ru-RU" sz="2800" b="1" dirty="0" smtClean="0">
                <a:solidFill>
                  <a:srgbClr val="F05A28"/>
                </a:solidFill>
                <a:latin typeface="Muller Narrow Light" pitchFamily="50" charset="-52"/>
              </a:rPr>
              <a:t>95 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ВЫНЕСЕНО 	АДМИНИСТРАТИВНЫХ ШТРАФОВ</a:t>
            </a:r>
          </a:p>
          <a:p>
            <a:endParaRPr lang="ru-RU" sz="1400" b="1" dirty="0">
              <a:solidFill>
                <a:srgbClr val="F05A28"/>
              </a:solidFill>
              <a:latin typeface="Muller Narrow Light" pitchFamily="50" charset="-52"/>
            </a:endParaRPr>
          </a:p>
          <a:p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	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СУММА ШТРАФОВ СОСТАВИЛА                 	</a:t>
            </a:r>
            <a:r>
              <a:rPr lang="ru-RU" sz="2800" b="1" dirty="0" smtClean="0">
                <a:solidFill>
                  <a:srgbClr val="F05A28"/>
                </a:solidFill>
                <a:latin typeface="Muller Narrow Light" pitchFamily="50" charset="-52"/>
              </a:rPr>
              <a:t>2,2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МЛН. РУБЛЕЙ </a:t>
            </a:r>
            <a:endParaRPr lang="ru-RU" sz="1400" b="1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323528" y="850704"/>
            <a:ext cx="3528392" cy="922112"/>
          </a:xfrm>
          <a:prstGeom prst="roundRect">
            <a:avLst/>
          </a:prstGeom>
          <a:solidFill>
            <a:srgbClr val="0C83C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r>
              <a:rPr lang="ru-RU" sz="2400" b="1" dirty="0" smtClean="0">
                <a:latin typeface="Muller Narrow Light" pitchFamily="50" charset="-52"/>
              </a:rPr>
              <a:t>         1883 </a:t>
            </a:r>
            <a:r>
              <a:rPr lang="ru-RU" sz="1200" b="1" dirty="0" smtClean="0">
                <a:latin typeface="Muller Narrow Light" pitchFamily="50" charset="-52"/>
              </a:rPr>
              <a:t>ВНЕПЛАНОВЫХ  ПРОВЕРОК</a:t>
            </a:r>
          </a:p>
          <a:p>
            <a:r>
              <a:rPr lang="ru-RU" sz="2400" b="1" dirty="0">
                <a:latin typeface="Muller Narrow Light" pitchFamily="50" charset="-52"/>
              </a:rPr>
              <a:t> </a:t>
            </a:r>
            <a:r>
              <a:rPr lang="ru-RU" sz="2400" b="1" dirty="0" smtClean="0">
                <a:latin typeface="Muller Narrow Light" pitchFamily="50" charset="-52"/>
              </a:rPr>
              <a:t>             18 </a:t>
            </a:r>
            <a:r>
              <a:rPr lang="ru-RU" sz="1200" b="1" dirty="0" smtClean="0">
                <a:latin typeface="Muller Narrow Light" pitchFamily="50" charset="-52"/>
              </a:rPr>
              <a:t>ПЛАНОВЫХ  ПРОВЕРОК</a:t>
            </a:r>
            <a:r>
              <a:rPr lang="ru-RU" sz="2400" b="1" dirty="0" smtClean="0">
                <a:latin typeface="Muller Narrow Light" pitchFamily="50" charset="-52"/>
              </a:rPr>
              <a:t> </a:t>
            </a:r>
            <a:endParaRPr lang="ru-RU" sz="1200" b="1" dirty="0">
              <a:latin typeface="Muller Narrow Light" pitchFamily="50" charset="-52"/>
            </a:endParaRPr>
          </a:p>
        </p:txBody>
      </p:sp>
      <p:sp>
        <p:nvSpPr>
          <p:cNvPr id="17" name="Скругленный прямоугольник 16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349872" y="4526264"/>
            <a:ext cx="3426171" cy="11521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12788" lvl="3"/>
            <a:r>
              <a:rPr lang="ru-RU" sz="2400" dirty="0" smtClean="0">
                <a:solidFill>
                  <a:srgbClr val="0C83CB"/>
                </a:solidFill>
                <a:latin typeface="Muller Narrow Light" pitchFamily="50" charset="-52"/>
              </a:rPr>
              <a:t>1516</a:t>
            </a:r>
            <a:r>
              <a:rPr lang="ru-RU" sz="2400" dirty="0" smtClean="0">
                <a:solidFill>
                  <a:srgbClr val="0C83CB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МНОГОКВАРТИРНЫХ </a:t>
            </a:r>
            <a:r>
              <a:rPr lang="ru-RU" sz="1400" dirty="0">
                <a:solidFill>
                  <a:srgbClr val="000000"/>
                </a:solidFill>
                <a:latin typeface="Muller Narrow Light" pitchFamily="50" charset="-52"/>
              </a:rPr>
              <a:t>ДОМОВ 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 ОБСЛЕДОВАНО </a:t>
            </a:r>
            <a:r>
              <a:rPr lang="ru-RU" sz="1400" dirty="0">
                <a:solidFill>
                  <a:srgbClr val="000000"/>
                </a:solidFill>
                <a:latin typeface="Muller Narrow Light" pitchFamily="50" charset="-52"/>
              </a:rPr>
              <a:t>В </a:t>
            </a:r>
            <a:r>
              <a:rPr lang="ru-RU" sz="1400" dirty="0" smtClean="0">
                <a:solidFill>
                  <a:srgbClr val="000000"/>
                </a:solidFill>
                <a:latin typeface="Muller Narrow Light" pitchFamily="50" charset="-52"/>
              </a:rPr>
              <a:t>МУРМАНСКОЙ ОБЛАСТИ </a:t>
            </a:r>
            <a:endParaRPr lang="ru-RU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0F62F8F9-0A38-5E4A-8A71-3CA96EF74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52" y="980728"/>
            <a:ext cx="518458" cy="648072"/>
          </a:xfrm>
          <a:prstGeom prst="rect">
            <a:avLst/>
          </a:prstGeom>
        </p:spPr>
      </p:pic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4800576" y="871312"/>
            <a:ext cx="3659856" cy="922112"/>
          </a:xfrm>
          <a:prstGeom prst="roundRect">
            <a:avLst/>
          </a:prstGeom>
          <a:solidFill>
            <a:srgbClr val="0C83C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r>
              <a:rPr lang="ru-RU" sz="2400" b="1" dirty="0" smtClean="0">
                <a:latin typeface="Muller Narrow Light" pitchFamily="50" charset="-52"/>
              </a:rPr>
              <a:t>         </a:t>
            </a:r>
            <a:r>
              <a:rPr lang="ru-RU" sz="2400" b="1" dirty="0" smtClean="0">
                <a:latin typeface="Muller Narrow Light" pitchFamily="50" charset="-52"/>
              </a:rPr>
              <a:t>347</a:t>
            </a:r>
            <a:r>
              <a:rPr lang="ru-RU" sz="2400" b="1" dirty="0" smtClean="0">
                <a:latin typeface="Muller Narrow Light" pitchFamily="50" charset="-52"/>
              </a:rPr>
              <a:t> </a:t>
            </a:r>
            <a:r>
              <a:rPr lang="ru-RU" sz="1200" b="1" dirty="0" smtClean="0">
                <a:latin typeface="Muller Narrow Light" pitchFamily="50" charset="-52"/>
              </a:rPr>
              <a:t>ПРЕДПИСАНИЙ ОБ  УСТРАНЕНИИ 	      ВЫЯВЛЕННЫХ НАРУШЕНИЙ </a:t>
            </a:r>
            <a:endParaRPr lang="ru-RU" sz="1200" b="1" dirty="0">
              <a:latin typeface="Muller Narrow Light" pitchFamily="50" charset="-52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278E0D51-3AC0-4E4D-B953-A08E21F7DC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1013216"/>
            <a:ext cx="576064" cy="617211"/>
          </a:xfrm>
          <a:prstGeom prst="rect">
            <a:avLst/>
          </a:prstGeom>
        </p:spPr>
      </p:pic>
      <p:sp>
        <p:nvSpPr>
          <p:cNvPr id="29" name="Скругленный прямоугольник 28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4871875" y="2266066"/>
            <a:ext cx="3588557" cy="922112"/>
          </a:xfrm>
          <a:prstGeom prst="roundRect">
            <a:avLst/>
          </a:prstGeom>
          <a:solidFill>
            <a:srgbClr val="0C83C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r>
              <a:rPr lang="ru-RU" sz="2400" b="1" dirty="0" smtClean="0">
                <a:latin typeface="Muller Narrow Light" pitchFamily="50" charset="-52"/>
              </a:rPr>
              <a:t>         </a:t>
            </a:r>
            <a:r>
              <a:rPr lang="ru-RU" sz="2400" b="1" dirty="0" smtClean="0">
                <a:latin typeface="Muller Narrow Light" pitchFamily="50" charset="-52"/>
              </a:rPr>
              <a:t>100</a:t>
            </a:r>
            <a:r>
              <a:rPr lang="ru-RU" sz="2400" b="1" dirty="0" smtClean="0">
                <a:latin typeface="Muller Narrow Light" pitchFamily="50" charset="-52"/>
              </a:rPr>
              <a:t> </a:t>
            </a:r>
            <a:r>
              <a:rPr lang="ru-RU" sz="1200" b="1" dirty="0" smtClean="0">
                <a:latin typeface="Muller Narrow Light" pitchFamily="50" charset="-52"/>
              </a:rPr>
              <a:t>ДЕЛ </a:t>
            </a:r>
            <a:r>
              <a:rPr lang="ru-RU" sz="1200" b="1" dirty="0" smtClean="0">
                <a:latin typeface="Muller Narrow Light" pitchFamily="50" charset="-52"/>
              </a:rPr>
              <a:t>ОБ АДМИНИСТРАТИВНЫХ 	      ПРАВОНАРУШЕНИЯХ  </a:t>
            </a:r>
            <a:endParaRPr lang="ru-RU" sz="1200" b="1" dirty="0">
              <a:latin typeface="Muller Narrow Light" pitchFamily="50" charset="-52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12BCAD48-C89D-9D4C-8209-DD4E7A9B66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2797" y="2437302"/>
            <a:ext cx="634549" cy="589224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BA79034E-F684-1A45-ABDA-8663AEC88D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 flipV="1">
            <a:off x="6322286" y="1851218"/>
            <a:ext cx="326916" cy="41144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BA79034E-F684-1A45-ABDA-8663AEC88D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 flipV="1">
            <a:off x="4060964" y="1056705"/>
            <a:ext cx="471710" cy="593670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5C356385-3551-7B42-9DBB-05CA894E70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2782" y="4643154"/>
            <a:ext cx="680797" cy="753740"/>
          </a:xfrm>
          <a:prstGeom prst="rect">
            <a:avLst/>
          </a:prstGeom>
        </p:spPr>
      </p:pic>
      <p:pic>
        <p:nvPicPr>
          <p:cNvPr id="35" name="Рисунок 34"/>
          <p:cNvPicPr/>
          <p:nvPr/>
        </p:nvPicPr>
        <p:blipFill rotWithShape="1">
          <a:blip r:embed="rId8"/>
          <a:srcRect l="6327" t="43359" r="86686" b="45462"/>
          <a:stretch/>
        </p:blipFill>
        <p:spPr bwMode="auto">
          <a:xfrm>
            <a:off x="505677" y="2727122"/>
            <a:ext cx="897971" cy="9179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6" name="Скругленный прямоугольник 35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4323131" y="3526536"/>
            <a:ext cx="4641357" cy="2926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12788" lvl="3"/>
            <a:endParaRPr lang="ru-RU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91656999"/>
              </p:ext>
            </p:extLst>
          </p:nvPr>
        </p:nvGraphicFramePr>
        <p:xfrm>
          <a:off x="4427984" y="3685597"/>
          <a:ext cx="4320480" cy="2520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166491FF-663F-594D-AF2E-9764637851BC}"/>
              </a:ext>
            </a:extLst>
          </p:cNvPr>
          <p:cNvSpPr txBox="1">
            <a:spLocks/>
          </p:cNvSpPr>
          <p:nvPr/>
        </p:nvSpPr>
        <p:spPr>
          <a:xfrm>
            <a:off x="5258854" y="5396894"/>
            <a:ext cx="122689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338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400" b="1" u="sng" dirty="0" smtClean="0">
                <a:solidFill>
                  <a:schemeClr val="bg1"/>
                </a:solidFill>
                <a:latin typeface="Muller Narrow Light" pitchFamily="50" charset="-52"/>
              </a:rPr>
              <a:t>ОБРАЩЕНИЙ</a:t>
            </a:r>
            <a:endParaRPr lang="ru-RU" sz="1400" b="1" u="sng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5</a:t>
            </a:fld>
            <a:endParaRPr lang="ru-RU"/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A79034E-F684-1A45-ABDA-8663AEC88D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 flipV="1">
            <a:off x="4278231" y="2430287"/>
            <a:ext cx="471710" cy="59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81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9A6A53BC-8FE6-5D43-AA1F-B228C554D086}"/>
              </a:ext>
            </a:extLst>
          </p:cNvPr>
          <p:cNvSpPr txBox="1"/>
          <p:nvPr/>
        </p:nvSpPr>
        <p:spPr>
          <a:xfrm>
            <a:off x="-1" y="703240"/>
            <a:ext cx="9144001" cy="59093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0" y="22495"/>
            <a:ext cx="9144000" cy="814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338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>
                <a:latin typeface="Muller Narrow Light" pitchFamily="50" charset="-52"/>
              </a:rPr>
              <a:t>О ВЫПОЛНЕНИИ ЦЕЛЕВЫХ ПОКАЗАТЕЛЕЙ ГОС ПРОГРАММЫ</a:t>
            </a:r>
            <a:endParaRPr lang="ru-RU" sz="1200" b="1" dirty="0">
              <a:latin typeface="Muller Narrow Light" pitchFamily="50" charset="-52"/>
            </a:endParaRPr>
          </a:p>
        </p:txBody>
      </p:sp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 rot="16200000">
            <a:off x="-1580701" y="2476600"/>
            <a:ext cx="4384521" cy="1008112"/>
          </a:xfrm>
          <a:prstGeom prst="roundRect">
            <a:avLst/>
          </a:prstGeom>
          <a:solidFill>
            <a:srgbClr val="0C83C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r>
              <a:rPr lang="ru-RU" sz="2400" b="1" dirty="0" smtClean="0">
                <a:latin typeface="Muller Narrow Light" pitchFamily="50" charset="-52"/>
              </a:rPr>
              <a:t>ЦЕЛЬ - </a:t>
            </a:r>
            <a:r>
              <a:rPr lang="ru-RU" b="1" dirty="0" smtClean="0">
                <a:latin typeface="Muller Narrow Light" pitchFamily="50" charset="-52"/>
              </a:rPr>
              <a:t>усиление </a:t>
            </a:r>
            <a:r>
              <a:rPr lang="ru-RU" b="1" dirty="0">
                <a:latin typeface="Muller Narrow Light" pitchFamily="50" charset="-52"/>
              </a:rPr>
              <a:t>государственного контроля (надзора) в жилищно-коммунальной сфере</a:t>
            </a:r>
          </a:p>
        </p:txBody>
      </p:sp>
      <p:sp>
        <p:nvSpPr>
          <p:cNvPr id="36" name="Скругленный прямоугольник 35">
            <a:extLst>
              <a:ext uri="{FF2B5EF4-FFF2-40B4-BE49-F238E27FC236}">
                <a16:creationId xmlns:a16="http://schemas.microsoft.com/office/drawing/2014/main" id="{3DB33A97-18F4-9848-BC62-D4EC5784934E}"/>
              </a:ext>
            </a:extLst>
          </p:cNvPr>
          <p:cNvSpPr/>
          <p:nvPr/>
        </p:nvSpPr>
        <p:spPr>
          <a:xfrm>
            <a:off x="1259632" y="780427"/>
            <a:ext cx="7708506" cy="4392488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12788" lvl="3"/>
            <a:endParaRPr lang="ru-RU" sz="1400" dirty="0">
              <a:solidFill>
                <a:srgbClr val="000000"/>
              </a:solidFill>
              <a:latin typeface="Muller Narrow Light" pitchFamily="50" charset="-52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608432"/>
              </p:ext>
            </p:extLst>
          </p:nvPr>
        </p:nvGraphicFramePr>
        <p:xfrm>
          <a:off x="1475656" y="1102653"/>
          <a:ext cx="7202626" cy="3748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9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1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5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907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Наименование показателя</a:t>
                      </a:r>
                      <a:endParaRPr lang="ru-RU" sz="1800" b="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Ед.</a:t>
                      </a:r>
                      <a:r>
                        <a:rPr lang="ru-RU" sz="1200" b="0" baseline="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 изм.</a:t>
                      </a:r>
                      <a:endParaRPr lang="ru-RU" sz="1200" b="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факт 2019</a:t>
                      </a:r>
                      <a:endParaRPr lang="ru-RU" sz="1200" b="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оценка 2020</a:t>
                      </a:r>
                      <a:endParaRPr lang="ru-RU" sz="1200" b="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F05A28"/>
                          </a:solidFill>
                          <a:latin typeface="Muller Narrow ExtraBold" pitchFamily="50" charset="-52"/>
                        </a:rPr>
                        <a:t>план 2022</a:t>
                      </a:r>
                      <a:endParaRPr lang="ru-RU" sz="1200" b="0" dirty="0">
                        <a:solidFill>
                          <a:srgbClr val="F05A28"/>
                        </a:solidFill>
                        <a:latin typeface="Muller Narrow ExtraBold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факт 2022</a:t>
                      </a:r>
                      <a:endParaRPr lang="ru-RU" sz="1200" b="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2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Muller Narrow Light" pitchFamily="50" charset="-52"/>
                        </a:rPr>
                        <a:t>Доля обращений граждан в адрес ГЖИ по вопросам качества предоставления коммунальных услуг, аварий на инженерных сетях, протечки кровель, подтопления подвалов и разрушения конструктивных элементов многоквартирных домов</a:t>
                      </a:r>
                      <a:endParaRPr lang="ru-RU" sz="1200" dirty="0">
                        <a:solidFill>
                          <a:srgbClr val="000000"/>
                        </a:solidFill>
                        <a:latin typeface="Muller Narrow Light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%</a:t>
                      </a:r>
                      <a:endParaRPr lang="ru-RU" sz="2000" b="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35</a:t>
                      </a:r>
                      <a:endParaRPr lang="ru-RU" sz="200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35</a:t>
                      </a:r>
                      <a:endParaRPr lang="ru-RU" sz="200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05A28"/>
                          </a:solidFill>
                          <a:latin typeface="Muller Narrow ExtraBold" pitchFamily="50" charset="-52"/>
                        </a:rPr>
                        <a:t>35</a:t>
                      </a:r>
                      <a:endParaRPr lang="ru-RU" sz="2000" dirty="0">
                        <a:solidFill>
                          <a:srgbClr val="F05A28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32</a:t>
                      </a:r>
                      <a:endParaRPr lang="ru-RU" sz="200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2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Muller Narrow Light" pitchFamily="50" charset="-52"/>
                        </a:rPr>
                        <a:t>Снижение количества проверок по обращениям граждан, проводимых Государственной жилищной инспекцией Мурманской области по вопросам качества предоставления коммунальных услуг, аварий на инженерных сетях, протечки кровель, подтопления подвалов и разрушения конструктивных элементов многоквартирных домов</a:t>
                      </a:r>
                      <a:endParaRPr lang="ru-RU" sz="1200" dirty="0">
                        <a:solidFill>
                          <a:srgbClr val="000000"/>
                        </a:solidFill>
                        <a:latin typeface="Muller Narrow Light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Ед.</a:t>
                      </a:r>
                      <a:endParaRPr lang="ru-RU" sz="2000" b="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449</a:t>
                      </a:r>
                      <a:endParaRPr lang="ru-RU" sz="200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531</a:t>
                      </a:r>
                      <a:endParaRPr lang="ru-RU" sz="200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05A28"/>
                          </a:solidFill>
                          <a:latin typeface="Muller Narrow ExtraBold" pitchFamily="50" charset="-52"/>
                        </a:rPr>
                        <a:t>490</a:t>
                      </a:r>
                      <a:endParaRPr lang="ru-RU" sz="2000" dirty="0">
                        <a:solidFill>
                          <a:srgbClr val="F05A28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C83CB"/>
                          </a:solidFill>
                          <a:latin typeface="Muller Narrow ExtraBold" pitchFamily="50" charset="-52"/>
                        </a:rPr>
                        <a:t>402</a:t>
                      </a:r>
                      <a:endParaRPr lang="ru-RU" sz="2000" dirty="0">
                        <a:solidFill>
                          <a:srgbClr val="0C83CB"/>
                        </a:solidFill>
                        <a:latin typeface="Muller Narrow ExtraBold" pitchFamily="50" charset="-52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3295F225-1F8B-5C46-87AA-CD06E17956C0}"/>
              </a:ext>
            </a:extLst>
          </p:cNvPr>
          <p:cNvSpPr/>
          <p:nvPr/>
        </p:nvSpPr>
        <p:spPr>
          <a:xfrm>
            <a:off x="107503" y="5301208"/>
            <a:ext cx="8860635" cy="1311342"/>
          </a:xfrm>
          <a:prstGeom prst="roundRect">
            <a:avLst/>
          </a:prstGeom>
          <a:solidFill>
            <a:srgbClr val="EBEBEB"/>
          </a:solidFill>
          <a:ln>
            <a:solidFill>
              <a:srgbClr val="0C8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 anchorCtr="0"/>
          <a:lstStyle/>
          <a:p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Основные </a:t>
            </a:r>
            <a:r>
              <a:rPr lang="ru-RU" sz="1400" b="1" dirty="0">
                <a:solidFill>
                  <a:srgbClr val="000000"/>
                </a:solidFill>
                <a:latin typeface="Muller Narrow Light" pitchFamily="50" charset="-52"/>
              </a:rPr>
              <a:t>приоритеты 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государственной </a:t>
            </a:r>
            <a:r>
              <a:rPr lang="ru-RU" sz="1400" b="1" dirty="0">
                <a:solidFill>
                  <a:srgbClr val="000000"/>
                </a:solidFill>
                <a:latin typeface="Muller Narrow Light" pitchFamily="50" charset="-52"/>
              </a:rPr>
              <a:t>политики Мурманской области в сфере обеспечения населения региона доступным, качественным жильем, 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ЖКУ, </a:t>
            </a:r>
            <a:r>
              <a:rPr lang="ru-RU" sz="1400" b="1" dirty="0">
                <a:solidFill>
                  <a:srgbClr val="000000"/>
                </a:solidFill>
                <a:latin typeface="Muller Narrow Light" pitchFamily="50" charset="-52"/>
              </a:rPr>
              <a:t>комфортной и безопасной среды проживания на период до 2025 </a:t>
            </a:r>
            <a:r>
              <a:rPr lang="ru-RU" sz="1400" b="1" dirty="0" smtClean="0">
                <a:solidFill>
                  <a:srgbClr val="000000"/>
                </a:solidFill>
                <a:latin typeface="Muller Narrow Light" pitchFamily="50" charset="-52"/>
              </a:rPr>
              <a:t>года (в сфере компетенции Министерства):</a:t>
            </a:r>
          </a:p>
          <a:p>
            <a:r>
              <a:rPr lang="ru-RU" sz="1200" dirty="0" smtClean="0">
                <a:solidFill>
                  <a:srgbClr val="000000"/>
                </a:solidFill>
                <a:latin typeface="Muller Narrow ExtraBold" pitchFamily="50" charset="-52"/>
              </a:rPr>
              <a:t>усиление</a:t>
            </a:r>
            <a:r>
              <a:rPr lang="ru-RU" sz="1200" dirty="0" smtClean="0">
                <a:solidFill>
                  <a:srgbClr val="000000"/>
                </a:solidFill>
                <a:latin typeface="Muller Narrow Light" pitchFamily="50" charset="-52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Muller Narrow Light" pitchFamily="50" charset="-52"/>
              </a:rPr>
              <a:t>государственного контроля (надзора) в жилищно-коммунальной сфере и повышение его эффективности, что, прежде всего, предполагает </a:t>
            </a:r>
            <a:r>
              <a:rPr lang="ru-RU" sz="1200" dirty="0">
                <a:solidFill>
                  <a:srgbClr val="000000"/>
                </a:solidFill>
                <a:latin typeface="Muller Narrow ExtraBold" pitchFamily="50" charset="-52"/>
              </a:rPr>
              <a:t>проведение внеплановых </a:t>
            </a:r>
            <a:r>
              <a:rPr lang="ru-RU" sz="1200" dirty="0">
                <a:solidFill>
                  <a:srgbClr val="000000"/>
                </a:solidFill>
                <a:latin typeface="Muller Narrow Light" pitchFamily="50" charset="-52"/>
              </a:rPr>
              <a:t>контрольно-надзорных мероприятий, а также </a:t>
            </a:r>
            <a:r>
              <a:rPr lang="ru-RU" sz="1200" dirty="0">
                <a:solidFill>
                  <a:srgbClr val="000000"/>
                </a:solidFill>
                <a:latin typeface="Muller Narrow ExtraBold" pitchFamily="50" charset="-52"/>
              </a:rPr>
              <a:t>профилактических мероприятий</a:t>
            </a:r>
            <a:r>
              <a:rPr lang="ru-RU" sz="1200" dirty="0">
                <a:solidFill>
                  <a:srgbClr val="000000"/>
                </a:solidFill>
                <a:latin typeface="Muller Narrow Light" pitchFamily="50" charset="-52"/>
              </a:rPr>
              <a:t>, совершенствование структуры и </a:t>
            </a:r>
            <a:r>
              <a:rPr lang="ru-RU" sz="1200" dirty="0">
                <a:solidFill>
                  <a:srgbClr val="000000"/>
                </a:solidFill>
                <a:latin typeface="Muller Narrow ExtraBold" pitchFamily="50" charset="-52"/>
              </a:rPr>
              <a:t>повышение качества </a:t>
            </a:r>
            <a:r>
              <a:rPr lang="ru-RU" sz="1200" dirty="0">
                <a:solidFill>
                  <a:srgbClr val="000000"/>
                </a:solidFill>
                <a:latin typeface="Muller Narrow Light" pitchFamily="50" charset="-52"/>
              </a:rPr>
              <a:t>актов надзора, </a:t>
            </a:r>
            <a:r>
              <a:rPr lang="ru-RU" sz="1200" dirty="0">
                <a:solidFill>
                  <a:srgbClr val="000000"/>
                </a:solidFill>
                <a:latin typeface="Muller Narrow ExtraBold" pitchFamily="50" charset="-52"/>
              </a:rPr>
              <a:t>усиление контроля </a:t>
            </a:r>
            <a:r>
              <a:rPr lang="ru-RU" sz="1200" dirty="0">
                <a:solidFill>
                  <a:srgbClr val="000000"/>
                </a:solidFill>
                <a:latin typeface="Muller Narrow Light" pitchFamily="50" charset="-52"/>
              </a:rPr>
              <a:t>за исполнением предписаний и </a:t>
            </a:r>
            <a:r>
              <a:rPr lang="ru-RU" sz="1200" dirty="0" smtClean="0">
                <a:solidFill>
                  <a:srgbClr val="000000"/>
                </a:solidFill>
                <a:latin typeface="Muller Narrow Light" pitchFamily="50" charset="-52"/>
              </a:rPr>
              <a:t>предостережений</a:t>
            </a:r>
            <a:endParaRPr lang="ru-RU" sz="1200" dirty="0">
              <a:solidFill>
                <a:srgbClr val="000000"/>
              </a:solidFill>
              <a:latin typeface="Muller Narrow Light" pitchFamily="50" charset="-52"/>
            </a:endParaRPr>
          </a:p>
          <a:p>
            <a:endParaRPr lang="ru-RU" sz="1400" b="1" dirty="0">
              <a:solidFill>
                <a:srgbClr val="0C83CB"/>
              </a:solidFill>
              <a:latin typeface="Muller Narrow Light" pitchFamily="50" charset="-52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42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-20544" y="2156806"/>
            <a:ext cx="9164544" cy="4701194"/>
          </a:xfrm>
          <a:prstGeom prst="rect">
            <a:avLst/>
          </a:prstGeom>
          <a:solidFill>
            <a:srgbClr val="0082C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514338">
              <a:defRPr/>
            </a:pPr>
            <a:endParaRPr lang="ru-RU" sz="1400" kern="0" dirty="0">
              <a:solidFill>
                <a:srgbClr val="F05A28"/>
              </a:solidFill>
              <a:latin typeface="Calibri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323528" y="2156806"/>
            <a:ext cx="5544616" cy="304298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uller Narrow ExtraBold" pitchFamily="50" charset="-52"/>
                <a:cs typeface="Times New Roman" pitchFamily="18" charset="0"/>
              </a:rPr>
              <a:t>Контактная информация:</a:t>
            </a:r>
          </a:p>
          <a:p>
            <a:pPr algn="l"/>
            <a:r>
              <a:rPr lang="ru-RU" sz="35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uller Narrow Light" pitchFamily="50" charset="-52"/>
                <a:cs typeface="Times New Roman" pitchFamily="18" charset="0"/>
              </a:rPr>
              <a:t>Адрес: 183038, г. Мурманск, ул. Карла Маркса, д. 18</a:t>
            </a:r>
          </a:p>
          <a:p>
            <a:pPr algn="l"/>
            <a:r>
              <a:rPr lang="ru-RU" sz="35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uller Narrow Light" pitchFamily="50" charset="-52"/>
                <a:cs typeface="Times New Roman" pitchFamily="18" charset="0"/>
              </a:rPr>
              <a:t>Телефон: (815-2) 48-65-44 </a:t>
            </a:r>
            <a:br>
              <a:rPr lang="ru-RU" sz="35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uller Narrow Light" pitchFamily="50" charset="-52"/>
                <a:cs typeface="Times New Roman" pitchFamily="18" charset="0"/>
              </a:rPr>
            </a:br>
            <a:r>
              <a:rPr lang="ru-RU" sz="35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uller Narrow Light" pitchFamily="50" charset="-52"/>
                <a:cs typeface="Times New Roman" pitchFamily="18" charset="0"/>
              </a:rPr>
              <a:t>Факс: (815-2) 48-67-99</a:t>
            </a:r>
            <a:br>
              <a:rPr lang="ru-RU" sz="35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uller Narrow Light" pitchFamily="50" charset="-52"/>
                <a:cs typeface="Times New Roman" pitchFamily="18" charset="0"/>
              </a:rPr>
            </a:br>
            <a:r>
              <a:rPr lang="ru-RU" sz="35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uller Narrow Light" pitchFamily="50" charset="-52"/>
                <a:cs typeface="Times New Roman" pitchFamily="18" charset="0"/>
              </a:rPr>
              <a:t>e-</a:t>
            </a:r>
            <a:r>
              <a:rPr lang="ru-RU" sz="35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uller Narrow Light" pitchFamily="50" charset="-52"/>
                <a:cs typeface="Times New Roman" pitchFamily="18" charset="0"/>
              </a:rPr>
              <a:t>mail</a:t>
            </a:r>
            <a:r>
              <a:rPr lang="ru-RU" sz="35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uller Narrow Light" pitchFamily="50" charset="-52"/>
                <a:cs typeface="Times New Roman" pitchFamily="18" charset="0"/>
              </a:rPr>
              <a:t>: gzimo@gov-murman.ru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10114" y="6067330"/>
            <a:ext cx="1825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05A28"/>
                </a:solidFill>
                <a:latin typeface="Muller Narrow ExtraBold" pitchFamily="50" charset="-52"/>
                <a:cs typeface="Times New Roman" panose="02020603050405020304" pitchFamily="18" charset="0"/>
              </a:rPr>
              <a:t>#</a:t>
            </a:r>
            <a:r>
              <a:rPr lang="ru-RU" b="1" dirty="0">
                <a:solidFill>
                  <a:srgbClr val="F05A28"/>
                </a:solidFill>
                <a:latin typeface="Muller Narrow ExtraBold" pitchFamily="50" charset="-52"/>
                <a:cs typeface="Times New Roman" panose="02020603050405020304" pitchFamily="18" charset="0"/>
              </a:rPr>
              <a:t>насевережить</a:t>
            </a:r>
            <a:endParaRPr lang="ru-RU" dirty="0">
              <a:solidFill>
                <a:srgbClr val="F05A28"/>
              </a:solidFill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4438990" y="2708920"/>
            <a:ext cx="4596322" cy="28803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5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uller Narrow Light" pitchFamily="50" charset="-52"/>
              <a:cs typeface="Times New Roman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6581" b="-9688"/>
          <a:stretch/>
        </p:blipFill>
        <p:spPr>
          <a:xfrm>
            <a:off x="5943335" y="5015778"/>
            <a:ext cx="304529" cy="4195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32180" y="5042090"/>
            <a:ext cx="2582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EBEBEB"/>
                </a:solidFill>
                <a:latin typeface="Muller Narrow ExtraBold" pitchFamily="50" charset="-52"/>
              </a:rPr>
              <a:t>https://</a:t>
            </a:r>
            <a:r>
              <a:rPr lang="en-US" sz="1400" dirty="0" smtClean="0">
                <a:solidFill>
                  <a:srgbClr val="EBEBEB"/>
                </a:solidFill>
                <a:latin typeface="Muller Narrow ExtraBold" pitchFamily="50" charset="-52"/>
              </a:rPr>
              <a:t>gzhi.gov-murman.ru</a:t>
            </a:r>
            <a:endParaRPr lang="ru-RU" sz="1400" dirty="0">
              <a:solidFill>
                <a:srgbClr val="EBEBEB"/>
              </a:solidFill>
              <a:latin typeface="Muller Narrow ExtraBold" pitchFamily="50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36231" y="5405733"/>
            <a:ext cx="2719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EBEBEB"/>
                </a:solidFill>
                <a:latin typeface="Muller Narrow ExtraBold" pitchFamily="50" charset="-52"/>
              </a:rPr>
              <a:t>https://m.vk.com/gzhimurmansk</a:t>
            </a:r>
          </a:p>
        </p:txBody>
      </p:sp>
      <p:pic>
        <p:nvPicPr>
          <p:cNvPr id="1026" name="Picture 2" descr="https://static.tildacdn.com/tild3561-3137-4761-b663-616531396132/2000px-VKcom-logo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051" y="5464969"/>
            <a:ext cx="441911" cy="24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764704"/>
            <a:ext cx="3429532" cy="1008686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6F7E-8B1C-460B-82E1-3B6BA7A8586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6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656</Words>
  <Application>Microsoft Office PowerPoint</Application>
  <PresentationFormat>Экран (4:3)</PresentationFormat>
  <Paragraphs>212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Muller Narrow ExtraBold</vt:lpstr>
      <vt:lpstr>Muller Narrow Light</vt:lpstr>
      <vt:lpstr>Times New Roman</vt:lpstr>
      <vt:lpstr>Тема Office</vt:lpstr>
      <vt:lpstr>Презентация PowerPoint</vt:lpstr>
      <vt:lpstr>СТРУКТУРА МИНИСТЕРСТВА ГОСУДАРСТВЕННОГО ЖИЛИЩНОГО И СТРОИТЕЛЬНОГО НАДЗОРА МУРМАНСКОЙ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igdenisova</dc:creator>
  <cp:lastModifiedBy>Миронова М.А.</cp:lastModifiedBy>
  <cp:revision>103</cp:revision>
  <cp:lastPrinted>2021-07-05T09:47:20Z</cp:lastPrinted>
  <dcterms:created xsi:type="dcterms:W3CDTF">2021-04-06T13:08:21Z</dcterms:created>
  <dcterms:modified xsi:type="dcterms:W3CDTF">2023-01-23T06:51:17Z</dcterms:modified>
</cp:coreProperties>
</file>